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821" r:id="rId5"/>
  </p:sldMasterIdLst>
  <p:notesMasterIdLst>
    <p:notesMasterId r:id="rId26"/>
  </p:notesMasterIdLst>
  <p:handoutMasterIdLst>
    <p:handoutMasterId r:id="rId27"/>
  </p:handoutMasterIdLst>
  <p:sldIdLst>
    <p:sldId id="1607" r:id="rId6"/>
    <p:sldId id="1563" r:id="rId7"/>
    <p:sldId id="1516" r:id="rId8"/>
    <p:sldId id="1534" r:id="rId9"/>
    <p:sldId id="1573" r:id="rId10"/>
    <p:sldId id="1538" r:id="rId11"/>
    <p:sldId id="1532" r:id="rId12"/>
    <p:sldId id="1521" r:id="rId13"/>
    <p:sldId id="1619" r:id="rId14"/>
    <p:sldId id="1393" r:id="rId15"/>
    <p:sldId id="1364" r:id="rId16"/>
    <p:sldId id="1601" r:id="rId17"/>
    <p:sldId id="1603" r:id="rId18"/>
    <p:sldId id="1599" r:id="rId19"/>
    <p:sldId id="1596" r:id="rId20"/>
    <p:sldId id="1514" r:id="rId21"/>
    <p:sldId id="1549" r:id="rId22"/>
    <p:sldId id="1426" r:id="rId23"/>
    <p:sldId id="1605" r:id="rId24"/>
    <p:sldId id="1432" r:id="rId2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LA BARNIOL, Cesar" initials="PBC" lastIdx="0" clrIdx="0">
    <p:extLst>
      <p:ext uri="{19B8F6BF-5375-455C-9EA6-DF929625EA0E}">
        <p15:presenceInfo xmlns:p15="http://schemas.microsoft.com/office/powerpoint/2012/main" userId="S-1-5-21-3986508609-3635254020-4205065199-14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3399FF"/>
    <a:srgbClr val="99FF66"/>
    <a:srgbClr val="990099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154" autoAdjust="0"/>
  </p:normalViewPr>
  <p:slideViewPr>
    <p:cSldViewPr snapToGrid="0" snapToObjects="1">
      <p:cViewPr varScale="1">
        <p:scale>
          <a:sx n="111" d="100"/>
          <a:sy n="111" d="100"/>
        </p:scale>
        <p:origin x="128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5" d="100"/>
          <a:sy n="75" d="100"/>
        </p:scale>
        <p:origin x="218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78.000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52-49E1-8590-C79910FFB39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7.000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52-49E1-8590-C79910FFB3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Hoja1!$B$42:$B$43</c:f>
              <c:strCache>
                <c:ptCount val="2"/>
                <c:pt idx="0">
                  <c:v>TOTAL</c:v>
                </c:pt>
                <c:pt idx="1">
                  <c:v>ESPAÑOLES</c:v>
                </c:pt>
              </c:strCache>
            </c:strRef>
          </c:cat>
          <c:val>
            <c:numRef>
              <c:f>Hoja1!$C$42:$C$43</c:f>
              <c:numCache>
                <c:formatCode>General</c:formatCode>
                <c:ptCount val="2"/>
                <c:pt idx="0">
                  <c:v>68840</c:v>
                </c:pt>
                <c:pt idx="1">
                  <c:v>5958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52-49E1-8590-C79910FFB39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59585248"/>
        <c:axId val="459584264"/>
      </c:barChart>
      <c:catAx>
        <c:axId val="459585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ES"/>
          </a:p>
        </c:txPr>
        <c:crossAx val="459584264"/>
        <c:crosses val="autoZero"/>
        <c:auto val="1"/>
        <c:lblAlgn val="ctr"/>
        <c:lblOffset val="100"/>
        <c:noMultiLvlLbl val="0"/>
      </c:catAx>
      <c:valAx>
        <c:axId val="4595842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59585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5839294709812693"/>
          <c:w val="0.95580864796605902"/>
          <c:h val="0.5822062547889957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solidFill>
                <a:srgbClr val="0070C0"/>
              </a:solidFill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C0000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242-4B03-95A5-CB7459FE05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'CUADROS ESTADISTICOS CE'!$B$5:$B$11</c:f>
              <c:strCache>
                <c:ptCount val="7"/>
                <c:pt idx="0">
                  <c:v>BE </c:v>
                </c:pt>
                <c:pt idx="1">
                  <c:v>DE </c:v>
                </c:pt>
                <c:pt idx="2">
                  <c:v>ESP </c:v>
                </c:pt>
                <c:pt idx="3">
                  <c:v>FR</c:v>
                </c:pt>
                <c:pt idx="4">
                  <c:v>IT </c:v>
                </c:pt>
                <c:pt idx="5">
                  <c:v>NL </c:v>
                </c:pt>
                <c:pt idx="6">
                  <c:v>PO </c:v>
                </c:pt>
              </c:strCache>
            </c:strRef>
          </c:cat>
          <c:val>
            <c:numRef>
              <c:f>'CUADROS ESTADISTICOS CE'!$C$5:$C$11</c:f>
              <c:numCache>
                <c:formatCode>General</c:formatCode>
                <c:ptCount val="7"/>
                <c:pt idx="0">
                  <c:v>3.1</c:v>
                </c:pt>
                <c:pt idx="1">
                  <c:v>13.8</c:v>
                </c:pt>
                <c:pt idx="2">
                  <c:v>8.9</c:v>
                </c:pt>
                <c:pt idx="3">
                  <c:v>11.6</c:v>
                </c:pt>
                <c:pt idx="4">
                  <c:v>11.2</c:v>
                </c:pt>
                <c:pt idx="5">
                  <c:v>3.9</c:v>
                </c:pt>
                <c:pt idx="6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42-4B03-95A5-CB7459FE05B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531268752"/>
        <c:axId val="531269736"/>
      </c:barChart>
      <c:catAx>
        <c:axId val="53126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s-ES"/>
          </a:p>
        </c:txPr>
        <c:crossAx val="531269736"/>
        <c:crosses val="autoZero"/>
        <c:auto val="1"/>
        <c:lblAlgn val="ctr"/>
        <c:lblOffset val="100"/>
        <c:noMultiLvlLbl val="0"/>
      </c:catAx>
      <c:valAx>
        <c:axId val="5312697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31268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5B43D-F49D-4017-8D9D-C6F27C1516B3}" type="datetimeFigureOut">
              <a:rPr lang="es-ES" smtClean="0"/>
              <a:t>10/10/2024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9805E-5CD4-4433-8031-78CE3ACF4782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04736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B0F59-C50E-4F15-8623-1449C144CC3F}" type="datetimeFigureOut">
              <a:rPr lang="es-ES" smtClean="0"/>
              <a:t>10/10/2024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DD444-BA24-411B-BD7D-5E422691510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41737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816F-D43D-40D1-9B38-E1A2C18F0972}" type="datetime1">
              <a:rPr lang="en-US" smtClean="0"/>
              <a:pPr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816F-D43D-40D1-9B38-E1A2C18F0972}" type="datetime1">
              <a:rPr lang="en-US" smtClean="0"/>
              <a:pPr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816F-D43D-40D1-9B38-E1A2C18F0972}" type="datetime1">
              <a:rPr lang="en-US" smtClean="0"/>
              <a:pPr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816F-D43D-40D1-9B38-E1A2C18F0972}" type="datetime1">
              <a:rPr lang="en-US" smtClean="0"/>
              <a:pPr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816F-D43D-40D1-9B38-E1A2C18F0972}" type="datetime1">
              <a:rPr lang="en-US" smtClean="0"/>
              <a:pPr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816F-D43D-40D1-9B38-E1A2C18F0972}" type="datetime1">
              <a:rPr lang="en-US" smtClean="0"/>
              <a:pPr/>
              <a:t>10/10/2024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816F-D43D-40D1-9B38-E1A2C18F0972}" type="datetime1">
              <a:rPr lang="en-US" smtClean="0"/>
              <a:pPr/>
              <a:t>10/10/2024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816F-D43D-40D1-9B38-E1A2C18F0972}" type="datetime1">
              <a:rPr lang="en-US" smtClean="0"/>
              <a:pPr/>
              <a:t>10/10/2024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816F-D43D-40D1-9B38-E1A2C18F0972}" type="datetime1">
              <a:rPr lang="en-US" smtClean="0"/>
              <a:pPr/>
              <a:t>10/10/2024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816F-D43D-40D1-9B38-E1A2C18F0972}" type="datetime1">
              <a:rPr lang="en-US" smtClean="0"/>
              <a:pPr/>
              <a:t>10/10/2024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816F-D43D-40D1-9B38-E1A2C18F0972}" type="datetime1">
              <a:rPr lang="en-US" smtClean="0"/>
              <a:pPr/>
              <a:t>10/10/2024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EC5816F-D43D-40D1-9B38-E1A2C18F0972}" type="datetime1">
              <a:rPr lang="en-US" smtClean="0"/>
              <a:pPr/>
              <a:t>10/10/2024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AD20DFC-E2D5-4BD6-B744-D8DEEAB5F7C2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tasadeparo.com/tasa-de-paro-en-espana-y-su-comparacion-con-u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cid:image002.png@01D85892.0B7D7330" TargetMode="External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unidaddeapoyo@reper.maec.e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s://www.google.es/imgres?imgurl=https://wuombo.com/wp-content/uploads/2015/08/Comunicaci%25C3%25B3n.jpg&amp;imgrefurl=https://wuombo.com/5-maneras-creativas-de-involucrar-a-tu-publico-y-clientes/comunicacion/&amp;tbnid=4ypLD4wtNdsQ0M&amp;vet=12ahUKEwj-4pzW14XoAhXU0oUKHUfDAuoQMyg0egUIARD1AQ..i&amp;docid=XysW5cC3oSkpUM&amp;w=895&amp;h=661&amp;q=COMUNICACION&amp;ved=2ahUKEwj-4pzW14XoAhXU0oUKHUfDAuoQMyg0egUIARD1AQ" TargetMode="External"/><Relationship Id="rId10" Type="http://schemas.openxmlformats.org/officeDocument/2006/relationships/image" Target="../media/image20.png"/><Relationship Id="rId4" Type="http://schemas.openxmlformats.org/officeDocument/2006/relationships/image" Target="../media/image15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21" Type="http://schemas.openxmlformats.org/officeDocument/2006/relationships/image" Target="../media/image46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7.png"/><Relationship Id="rId16" Type="http://schemas.openxmlformats.org/officeDocument/2006/relationships/image" Target="../media/image41.jpe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24" Type="http://schemas.openxmlformats.org/officeDocument/2006/relationships/image" Target="../media/image49.png"/><Relationship Id="rId5" Type="http://schemas.openxmlformats.org/officeDocument/2006/relationships/image" Target="../media/image30.png"/><Relationship Id="rId15" Type="http://schemas.openxmlformats.org/officeDocument/2006/relationships/image" Target="../media/image40.jpeg"/><Relationship Id="rId23" Type="http://schemas.openxmlformats.org/officeDocument/2006/relationships/image" Target="../media/image48.jpe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4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tasadeparo.com/wp-content/uploads/2012/11/Esp_U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09" y="574263"/>
            <a:ext cx="4107976" cy="209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5199797" y="1757657"/>
            <a:ext cx="3070745" cy="9141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Arial Narrow" panose="020B0606020202030204" pitchFamily="34" charset="0"/>
                <a:cs typeface="Skia"/>
              </a:rPr>
              <a:t>UNIDAD PARA LA PRESENCIA DE ESPAÑOLES EN INSTITUCIONES UE</a:t>
            </a:r>
            <a:endParaRPr lang="es-ES" b="1" dirty="0">
              <a:latin typeface="Arial Narrow" panose="020B0606020202030204" pitchFamily="34" charset="0"/>
              <a:cs typeface="Skia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772804" y="2811439"/>
            <a:ext cx="7544344" cy="32752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b="1" dirty="0" smtClean="0">
              <a:solidFill>
                <a:srgbClr val="FF0000"/>
              </a:solidFill>
              <a:latin typeface="Skia"/>
              <a:cs typeface="Skia"/>
            </a:endParaRPr>
          </a:p>
          <a:p>
            <a:pPr algn="ctr"/>
            <a:endParaRPr lang="es-E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s-E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105469" y="3193576"/>
            <a:ext cx="700130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OPORTUNIDADES DE EMPLEO Y PRÁCTICAS EN LAS INSTITUCIONES DE LA UNION EUROPEA</a:t>
            </a:r>
          </a:p>
          <a:p>
            <a:pPr algn="ctr"/>
            <a:endParaRPr lang="es-E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FOMENTO DE LA PRESENCIA DE ESPAÑOLES EN LAS INSTITUCIONES UE </a:t>
            </a:r>
          </a:p>
          <a:p>
            <a:pPr algn="ctr"/>
            <a:endParaRPr lang="es-E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400" b="1" dirty="0">
                <a:latin typeface="Arial Narrow" panose="020B0606020202030204" pitchFamily="34" charset="0"/>
              </a:rPr>
              <a:t>JORNADA INFORMATIVA ORGANIZADA </a:t>
            </a:r>
            <a:r>
              <a:rPr lang="es-ES" sz="1400" b="1" dirty="0" smtClean="0">
                <a:latin typeface="Arial Narrow" panose="020B0606020202030204" pitchFamily="34" charset="0"/>
              </a:rPr>
              <a:t>POR EL CENTRO EUROPE DIRECT DE ARAGON</a:t>
            </a:r>
            <a:endParaRPr lang="es-ES" sz="1400" b="1" dirty="0">
              <a:latin typeface="Arial Narrow" panose="020B0606020202030204" pitchFamily="34" charset="0"/>
            </a:endParaRPr>
          </a:p>
          <a:p>
            <a:pPr algn="ctr"/>
            <a:r>
              <a:rPr lang="es-ES" sz="1400" b="1" dirty="0" smtClean="0">
                <a:latin typeface="Arial Narrow" panose="020B0606020202030204" pitchFamily="34" charset="0"/>
              </a:rPr>
              <a:t>3 </a:t>
            </a:r>
            <a:r>
              <a:rPr lang="es-ES" sz="1400" b="1" dirty="0" smtClean="0">
                <a:latin typeface="Arial Narrow" panose="020B0606020202030204" pitchFamily="34" charset="0"/>
              </a:rPr>
              <a:t>de </a:t>
            </a:r>
            <a:r>
              <a:rPr lang="es-ES" sz="1400" b="1" dirty="0" smtClean="0">
                <a:latin typeface="Arial Narrow" panose="020B0606020202030204" pitchFamily="34" charset="0"/>
              </a:rPr>
              <a:t>octubre de 2024</a:t>
            </a:r>
          </a:p>
          <a:p>
            <a:pPr algn="ctr"/>
            <a:endParaRPr lang="es-ES" sz="1400" b="1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image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945" y="574262"/>
            <a:ext cx="1273622" cy="103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86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redondeado 8"/>
          <p:cNvSpPr/>
          <p:nvPr/>
        </p:nvSpPr>
        <p:spPr>
          <a:xfrm>
            <a:off x="772804" y="1352144"/>
            <a:ext cx="7544344" cy="41010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2400" dirty="0" smtClean="0">
              <a:latin typeface="Arial Narrow" panose="020B0606020202030204" pitchFamily="34" charset="0"/>
              <a:cs typeface="Skia"/>
            </a:endParaRPr>
          </a:p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000" b="1" dirty="0" smtClean="0">
                <a:latin typeface="Arial Narrow" panose="020B0606020202030204" pitchFamily="34" charset="0"/>
                <a:cs typeface="Skia"/>
              </a:rPr>
              <a:t>La Oficina Europea de Selección de Personal </a:t>
            </a:r>
          </a:p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000" b="1" dirty="0" smtClean="0">
                <a:latin typeface="Arial Narrow" panose="020B0606020202030204" pitchFamily="34" charset="0"/>
                <a:cs typeface="Skia"/>
              </a:rPr>
              <a:t>(EPSO)</a:t>
            </a:r>
          </a:p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endParaRPr lang="es-ES" sz="1600" dirty="0" smtClean="0">
              <a:latin typeface="Arial Narrow" panose="020B0606020202030204" pitchFamily="34" charset="0"/>
              <a:cs typeface="Skia"/>
            </a:endParaRPr>
          </a:p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 smtClean="0">
                <a:solidFill>
                  <a:srgbClr val="C00000"/>
                </a:solidFill>
                <a:latin typeface="Arial Narrow" panose="020B0606020202030204" pitchFamily="34" charset="0"/>
                <a:cs typeface="Skia"/>
              </a:rPr>
              <a:t>IMPORTANTE : La </a:t>
            </a:r>
            <a:r>
              <a:rPr lang="es-ES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Cuenta EPSO</a:t>
            </a:r>
            <a:endParaRPr lang="es-ES" b="1" dirty="0" smtClean="0">
              <a:solidFill>
                <a:srgbClr val="C00000"/>
              </a:solidFill>
              <a:latin typeface="Arial Narrow" panose="020B0606020202030204" pitchFamily="34" charset="0"/>
              <a:cs typeface="Skia"/>
            </a:endParaRPr>
          </a:p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endParaRPr lang="es-ES" sz="2000" b="1" dirty="0" smtClean="0">
              <a:latin typeface="Arial Narrow" panose="020B0606020202030204" pitchFamily="34" charset="0"/>
              <a:cs typeface="Skia"/>
            </a:endParaRP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ES" sz="2000" b="1" dirty="0" smtClean="0">
                <a:latin typeface="Arial Narrow" panose="020B0606020202030204" pitchFamily="34" charset="0"/>
                <a:cs typeface="Skia"/>
              </a:rPr>
              <a:t>Interinstitucional excepto BCE, BEI y Agencias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ES" sz="2000" b="1" dirty="0" smtClean="0">
                <a:latin typeface="Arial Narrow" panose="020B0606020202030204" pitchFamily="34" charset="0"/>
                <a:cs typeface="Skia"/>
              </a:rPr>
              <a:t>EPSO selecciona / Las Instituciones contratan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ES" sz="2000" b="1" dirty="0" smtClean="0">
                <a:latin typeface="Arial Narrow" panose="020B0606020202030204" pitchFamily="34" charset="0"/>
                <a:cs typeface="Skia"/>
              </a:rPr>
              <a:t>Convocatorias previsibles / procedimientos homogéneos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ES" sz="2000" b="1" dirty="0" smtClean="0">
                <a:latin typeface="Arial Narrow" panose="020B0606020202030204" pitchFamily="34" charset="0"/>
                <a:cs typeface="Skia"/>
              </a:rPr>
              <a:t>Listas de reserva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ES" sz="2000" b="1" dirty="0" smtClean="0">
                <a:latin typeface="Arial Narrow" panose="020B0606020202030204" pitchFamily="34" charset="0"/>
                <a:cs typeface="Skia"/>
              </a:rPr>
              <a:t>El nuevo proceso de selección – ejemplos de test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s-ES" sz="2000" b="1" dirty="0" smtClean="0">
                <a:latin typeface="Arial Narrow" panose="020B0606020202030204" pitchFamily="34" charset="0"/>
                <a:cs typeface="Skia"/>
              </a:rPr>
              <a:t>Calendarios / próximas y anteriores convocatorias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s-ES" sz="2000" b="1" dirty="0" smtClean="0">
              <a:latin typeface="Arial Narrow" panose="020B0606020202030204" pitchFamily="34" charset="0"/>
              <a:cs typeface="Skia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2800" dirty="0">
              <a:latin typeface="Arial Narrow" panose="020B0606020202030204" pitchFamily="34" charset="0"/>
              <a:cs typeface="Skia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72804" y="455493"/>
            <a:ext cx="7544344" cy="4507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2060"/>
                </a:solidFill>
                <a:latin typeface="Skia"/>
                <a:cs typeface="Skia"/>
              </a:rPr>
              <a:t>¿ QUIEN SELECCIONA ?</a:t>
            </a:r>
            <a:endParaRPr lang="es-ES" b="1" dirty="0">
              <a:solidFill>
                <a:srgbClr val="002060"/>
              </a:solidFill>
              <a:latin typeface="Skia"/>
              <a:cs typeface="Skia"/>
            </a:endParaRPr>
          </a:p>
        </p:txBody>
      </p:sp>
      <p:pic>
        <p:nvPicPr>
          <p:cNvPr id="2050" name="Picture 2" descr="Ver las imágenes de orige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52" y="1132764"/>
            <a:ext cx="1397926" cy="139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F9B50B88-BEFB-44C2-BF73-01338BD4E4FC" descr="F9B50B88-BEFB-44C2-BF73-01338BD4E4FC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959" y="1595887"/>
            <a:ext cx="934803" cy="934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25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redondeado 16"/>
          <p:cNvSpPr/>
          <p:nvPr/>
        </p:nvSpPr>
        <p:spPr>
          <a:xfrm>
            <a:off x="4081112" y="1184268"/>
            <a:ext cx="4148487" cy="45219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4150" indent="-1588" algn="ctr">
              <a:tabLst>
                <a:tab pos="182563" algn="l"/>
              </a:tabLst>
            </a:pPr>
            <a:r>
              <a:rPr lang="es-ES" sz="4000" b="1" dirty="0" smtClean="0">
                <a:solidFill>
                  <a:srgbClr val="002060"/>
                </a:solidFill>
                <a:latin typeface="Skia"/>
                <a:cs typeface="Skia"/>
              </a:rPr>
              <a:t>+</a:t>
            </a:r>
            <a:endParaRPr lang="es-ES" dirty="0">
              <a:latin typeface="Skia"/>
              <a:cs typeface="Skia"/>
            </a:endParaRPr>
          </a:p>
          <a:p>
            <a:pPr marL="184150" indent="-1588" algn="ctr">
              <a:tabLst>
                <a:tab pos="182563" algn="l"/>
              </a:tabLst>
            </a:pPr>
            <a:endParaRPr lang="es-ES" sz="3200" b="1" dirty="0" smtClean="0">
              <a:solidFill>
                <a:srgbClr val="C00000"/>
              </a:solidFill>
              <a:latin typeface="Skia"/>
              <a:cs typeface="Skia"/>
            </a:endParaRPr>
          </a:p>
          <a:p>
            <a:pPr marL="184150" indent="-1588" algn="ctr">
              <a:tabLst>
                <a:tab pos="182563" algn="l"/>
              </a:tabLst>
            </a:pPr>
            <a:endParaRPr lang="es-ES" sz="3200" b="1" dirty="0" smtClean="0">
              <a:solidFill>
                <a:srgbClr val="C00000"/>
              </a:solidFill>
              <a:latin typeface="Skia"/>
              <a:cs typeface="Skia"/>
            </a:endParaRPr>
          </a:p>
          <a:p>
            <a:pPr marL="184150" indent="-1588" algn="ctr">
              <a:tabLst>
                <a:tab pos="182563" algn="l"/>
              </a:tabLst>
            </a:pPr>
            <a:r>
              <a:rPr lang="es-ES" sz="3200" b="1" dirty="0" smtClean="0">
                <a:solidFill>
                  <a:srgbClr val="C00000"/>
                </a:solidFill>
                <a:latin typeface="Skia"/>
                <a:cs typeface="Skia"/>
              </a:rPr>
              <a:t>X</a:t>
            </a:r>
            <a:endParaRPr lang="es-ES" dirty="0">
              <a:latin typeface="Skia"/>
              <a:cs typeface="Skia"/>
            </a:endParaRPr>
          </a:p>
          <a:p>
            <a:pPr marL="184150" indent="-1588" algn="ctr">
              <a:tabLst>
                <a:tab pos="182563" algn="l"/>
              </a:tabLst>
            </a:pPr>
            <a:endParaRPr lang="es-ES" sz="1400" dirty="0" smtClean="0">
              <a:latin typeface="Skia"/>
              <a:cs typeface="Skia"/>
            </a:endParaRPr>
          </a:p>
          <a:p>
            <a:pPr marL="184150" indent="-1588" algn="ctr">
              <a:tabLst>
                <a:tab pos="182563" algn="l"/>
              </a:tabLst>
            </a:pPr>
            <a:endParaRPr lang="es-E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Imagen 3" descr="C:\Users\CPla\AppData\Local\Microsoft\Windows\INetCache\Content.MSO\64B5ABEF.tmp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367" y="1453415"/>
            <a:ext cx="1656598" cy="979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C:\Users\CPla\AppData\Local\Microsoft\Windows\INetCache\Content.MSO\35ED2AD2.tmp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346" y="2801605"/>
            <a:ext cx="2182152" cy="10382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AutoShape 2" descr="Resultado de imagen de fortalez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367" y="4076043"/>
            <a:ext cx="1483342" cy="151866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772804" y="447472"/>
            <a:ext cx="7544344" cy="4507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Segoe UI" panose="020B0502040204020203" pitchFamily="34" charset="0"/>
              </a:rPr>
              <a:t>COMO SE SELECCIONA – LAS COMPETENCIAS </a:t>
            </a:r>
            <a:endParaRPr lang="es-ES" sz="2400" b="1" dirty="0">
              <a:solidFill>
                <a:srgbClr val="002060"/>
              </a:solidFill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4680037" y="1270718"/>
            <a:ext cx="2950636" cy="8609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4150" indent="-1588" algn="ctr">
              <a:tabLst>
                <a:tab pos="182563" algn="l"/>
              </a:tabLst>
            </a:pPr>
            <a:r>
              <a:rPr lang="es-ES" sz="1600" dirty="0">
                <a:latin typeface="Skia"/>
                <a:cs typeface="Skia"/>
              </a:rPr>
              <a:t> </a:t>
            </a:r>
            <a:r>
              <a:rPr lang="es-ES" sz="1600" b="1" dirty="0">
                <a:solidFill>
                  <a:srgbClr val="009900"/>
                </a:solidFill>
                <a:latin typeface="Skia"/>
                <a:cs typeface="Skia"/>
              </a:rPr>
              <a:t>FORMACIÓN</a:t>
            </a:r>
          </a:p>
          <a:p>
            <a:pPr marL="184150" indent="-1588" algn="ctr">
              <a:tabLst>
                <a:tab pos="182563" algn="l"/>
              </a:tabLst>
            </a:pPr>
            <a:r>
              <a:rPr lang="es-ES" sz="1600" dirty="0">
                <a:latin typeface="Skia"/>
                <a:cs typeface="Skia"/>
              </a:rPr>
              <a:t>Lo que el candidato sabe, sus conocimientos</a:t>
            </a:r>
            <a:endParaRPr lang="es-ES" sz="1600" b="1" dirty="0">
              <a:solidFill>
                <a:srgbClr val="002060"/>
              </a:solidFill>
              <a:latin typeface="Skia"/>
              <a:cs typeface="Skia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4766664" y="2794301"/>
            <a:ext cx="2950636" cy="8609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4150" indent="-1588" algn="ctr">
              <a:tabLst>
                <a:tab pos="182563" algn="l"/>
              </a:tabLst>
            </a:pPr>
            <a:r>
              <a:rPr lang="es-ES" sz="1600" dirty="0">
                <a:latin typeface="Skia"/>
                <a:cs typeface="Skia"/>
              </a:rPr>
              <a:t> </a:t>
            </a:r>
            <a:r>
              <a:rPr lang="es-ES" sz="1600" b="1" dirty="0">
                <a:solidFill>
                  <a:srgbClr val="009900"/>
                </a:solidFill>
                <a:latin typeface="Skia"/>
                <a:cs typeface="Skia"/>
              </a:rPr>
              <a:t>PRÁCTICA</a:t>
            </a:r>
          </a:p>
          <a:p>
            <a:pPr marL="184150" indent="-1588" algn="ctr">
              <a:tabLst>
                <a:tab pos="182563" algn="l"/>
              </a:tabLst>
            </a:pPr>
            <a:r>
              <a:rPr lang="es-ES" sz="1600" dirty="0">
                <a:latin typeface="Skia"/>
                <a:cs typeface="Skia"/>
              </a:rPr>
              <a:t>Lo que el candidato sabe hacer , su experiencia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4766664" y="4317884"/>
            <a:ext cx="2950636" cy="12751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4150" indent="-1588" algn="ctr">
              <a:tabLst>
                <a:tab pos="182563" algn="l"/>
              </a:tabLst>
            </a:pPr>
            <a:r>
              <a:rPr lang="es-ES" sz="1600" dirty="0">
                <a:latin typeface="Skia"/>
                <a:cs typeface="Skia"/>
              </a:rPr>
              <a:t> </a:t>
            </a:r>
            <a:r>
              <a:rPr lang="es-ES" sz="1600" b="1" dirty="0">
                <a:solidFill>
                  <a:srgbClr val="009900"/>
                </a:solidFill>
                <a:latin typeface="Skia"/>
                <a:cs typeface="Skia"/>
              </a:rPr>
              <a:t>HABILIDADES Y COMPETENCIAS</a:t>
            </a:r>
          </a:p>
          <a:p>
            <a:pPr marL="184150" indent="-1588" algn="ctr">
              <a:tabLst>
                <a:tab pos="182563" algn="l"/>
              </a:tabLst>
            </a:pPr>
            <a:r>
              <a:rPr lang="es-ES" sz="1600" dirty="0">
                <a:latin typeface="Skia"/>
                <a:cs typeface="Skia"/>
              </a:rPr>
              <a:t>Cómo es y cómo actual el candidato, </a:t>
            </a:r>
            <a:r>
              <a:rPr lang="es-ES" sz="1600" dirty="0" smtClean="0">
                <a:latin typeface="Skia"/>
                <a:cs typeface="Skia"/>
              </a:rPr>
              <a:t>su actitud</a:t>
            </a:r>
            <a:endParaRPr lang="es-ES" sz="1600" dirty="0">
              <a:latin typeface="Skia"/>
              <a:cs typeface="Skia"/>
            </a:endParaRPr>
          </a:p>
        </p:txBody>
      </p:sp>
    </p:spTree>
    <p:extLst>
      <p:ext uri="{BB962C8B-B14F-4D97-AF65-F5344CB8AC3E}">
        <p14:creationId xmlns:p14="http://schemas.microsoft.com/office/powerpoint/2010/main" val="179487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redondeado 16"/>
          <p:cNvSpPr/>
          <p:nvPr/>
        </p:nvSpPr>
        <p:spPr>
          <a:xfrm>
            <a:off x="746310" y="1201346"/>
            <a:ext cx="7399044" cy="41707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2562" lvl="0">
              <a:tabLst>
                <a:tab pos="182563" algn="l"/>
              </a:tabLst>
              <a:defRPr/>
            </a:pPr>
            <a:r>
              <a:rPr lang="es-ES" sz="2400" dirty="0" smtClean="0">
                <a:solidFill>
                  <a:prstClr val="black"/>
                </a:solidFill>
                <a:latin typeface="Arial Narrow" panose="020B0606020202030204" pitchFamily="34" charset="0"/>
                <a:cs typeface="Skia"/>
              </a:rPr>
              <a:t>	</a:t>
            </a:r>
          </a:p>
          <a:p>
            <a:pPr marL="182562" lvl="0">
              <a:tabLst>
                <a:tab pos="182563" algn="l"/>
              </a:tabLst>
              <a:defRPr/>
            </a:pPr>
            <a:endParaRPr lang="es-ES" sz="2400" dirty="0">
              <a:solidFill>
                <a:prstClr val="black"/>
              </a:solidFill>
              <a:latin typeface="Arial Narrow" panose="020B0606020202030204" pitchFamily="34" charset="0"/>
              <a:cs typeface="Skia"/>
            </a:endParaRPr>
          </a:p>
          <a:p>
            <a:pPr marL="182562" lvl="0">
              <a:tabLst>
                <a:tab pos="182563" algn="l"/>
              </a:tabLst>
              <a:defRPr/>
            </a:pPr>
            <a:endParaRPr lang="es-ES" sz="2400" dirty="0" smtClean="0">
              <a:solidFill>
                <a:prstClr val="black"/>
              </a:solidFill>
              <a:latin typeface="Arial Narrow" panose="020B0606020202030204" pitchFamily="34" charset="0"/>
              <a:cs typeface="Skia"/>
            </a:endParaRPr>
          </a:p>
          <a:p>
            <a:pPr marL="182562" lvl="0">
              <a:tabLst>
                <a:tab pos="182563" algn="l"/>
              </a:tabLst>
              <a:defRPr/>
            </a:pPr>
            <a:endParaRPr lang="es-ES" sz="2400" dirty="0" smtClean="0">
              <a:solidFill>
                <a:prstClr val="black"/>
              </a:solidFill>
              <a:latin typeface="Arial Narrow" panose="020B0606020202030204" pitchFamily="34" charset="0"/>
              <a:cs typeface="Skia"/>
            </a:endParaRPr>
          </a:p>
          <a:p>
            <a:pPr marL="639762" indent="-457200">
              <a:buFont typeface="+mj-lt"/>
              <a:buAutoNum type="arabicPeriod"/>
              <a:tabLst>
                <a:tab pos="182563" algn="l"/>
              </a:tabLst>
              <a:defRPr/>
            </a:pPr>
            <a:r>
              <a:rPr lang="es-ES" sz="2400" dirty="0" smtClean="0">
                <a:solidFill>
                  <a:prstClr val="black"/>
                </a:solidFill>
                <a:latin typeface="Arial Narrow" panose="020B0606020202030204" pitchFamily="34" charset="0"/>
                <a:cs typeface="Skia"/>
              </a:rPr>
              <a:t>Pensamiento </a:t>
            </a:r>
            <a:r>
              <a:rPr lang="es-ES" sz="2400" dirty="0">
                <a:solidFill>
                  <a:prstClr val="black"/>
                </a:solidFill>
                <a:latin typeface="Arial Narrow" panose="020B0606020202030204" pitchFamily="34" charset="0"/>
                <a:cs typeface="Skia"/>
              </a:rPr>
              <a:t>crítico, análisis y resolución creativa de problemas </a:t>
            </a:r>
            <a:endParaRPr lang="es-ES" sz="2400" dirty="0" smtClean="0">
              <a:solidFill>
                <a:prstClr val="black"/>
              </a:solidFill>
              <a:latin typeface="Arial Narrow" panose="020B0606020202030204" pitchFamily="34" charset="0"/>
              <a:cs typeface="Skia"/>
            </a:endParaRPr>
          </a:p>
          <a:p>
            <a:pPr marL="639762" indent="-457200">
              <a:buFont typeface="+mj-lt"/>
              <a:buAutoNum type="arabicPeriod"/>
              <a:tabLst>
                <a:tab pos="182563" algn="l"/>
              </a:tabLst>
              <a:defRPr/>
            </a:pPr>
            <a:r>
              <a:rPr lang="es-ES" sz="2400" dirty="0">
                <a:solidFill>
                  <a:prstClr val="black"/>
                </a:solidFill>
                <a:latin typeface="Arial Narrow" panose="020B0606020202030204" pitchFamily="34" charset="0"/>
                <a:cs typeface="Skia"/>
              </a:rPr>
              <a:t>Toma de decisiones y </a:t>
            </a:r>
            <a:r>
              <a:rPr lang="es-ES" sz="2400" dirty="0" smtClean="0">
                <a:solidFill>
                  <a:prstClr val="black"/>
                </a:solidFill>
                <a:latin typeface="Arial Narrow" panose="020B0606020202030204" pitchFamily="34" charset="0"/>
                <a:cs typeface="Skia"/>
              </a:rPr>
              <a:t>obtención de resultados</a:t>
            </a:r>
          </a:p>
          <a:p>
            <a:pPr marL="639762" indent="-457200">
              <a:buFont typeface="+mj-lt"/>
              <a:buAutoNum type="arabicPeriod"/>
              <a:tabLst>
                <a:tab pos="182563" algn="l"/>
              </a:tabLst>
              <a:defRPr/>
            </a:pPr>
            <a:r>
              <a:rPr lang="es-ES" sz="2400" dirty="0" smtClean="0">
                <a:solidFill>
                  <a:prstClr val="black"/>
                </a:solidFill>
                <a:latin typeface="Arial Narrow" panose="020B0606020202030204" pitchFamily="34" charset="0"/>
                <a:cs typeface="Skia"/>
              </a:rPr>
              <a:t>Gestión de la información</a:t>
            </a:r>
          </a:p>
          <a:p>
            <a:pPr marL="639762" indent="-457200">
              <a:buFont typeface="+mj-lt"/>
              <a:buAutoNum type="arabicPeriod"/>
              <a:tabLst>
                <a:tab pos="182563" algn="l"/>
              </a:tabLst>
              <a:defRPr/>
            </a:pPr>
            <a:r>
              <a:rPr lang="es-ES" sz="2400" dirty="0">
                <a:solidFill>
                  <a:prstClr val="black"/>
                </a:solidFill>
                <a:latin typeface="Arial Narrow" panose="020B0606020202030204" pitchFamily="34" charset="0"/>
                <a:cs typeface="Skia"/>
              </a:rPr>
              <a:t>Autogestión </a:t>
            </a:r>
            <a:endParaRPr lang="es-ES" sz="2400" dirty="0" smtClean="0">
              <a:solidFill>
                <a:prstClr val="black"/>
              </a:solidFill>
              <a:latin typeface="Arial Narrow" panose="020B0606020202030204" pitchFamily="34" charset="0"/>
              <a:cs typeface="Skia"/>
            </a:endParaRPr>
          </a:p>
          <a:p>
            <a:pPr marL="639762" indent="-457200">
              <a:buFont typeface="+mj-lt"/>
              <a:buAutoNum type="arabicPeriod"/>
              <a:tabLst>
                <a:tab pos="182563" algn="l"/>
              </a:tabLst>
              <a:defRPr/>
            </a:pPr>
            <a:r>
              <a:rPr lang="es-ES" sz="2400" dirty="0">
                <a:solidFill>
                  <a:prstClr val="black"/>
                </a:solidFill>
                <a:latin typeface="Arial Narrow" panose="020B0606020202030204" pitchFamily="34" charset="0"/>
                <a:cs typeface="Skia"/>
              </a:rPr>
              <a:t>Trabajo en equipo </a:t>
            </a:r>
          </a:p>
          <a:p>
            <a:pPr marL="639762" indent="-457200">
              <a:buFont typeface="+mj-lt"/>
              <a:buAutoNum type="arabicPeriod"/>
              <a:tabLst>
                <a:tab pos="182563" algn="l"/>
              </a:tabLst>
              <a:defRPr/>
            </a:pPr>
            <a:r>
              <a:rPr lang="es-ES" sz="2400" dirty="0">
                <a:solidFill>
                  <a:prstClr val="black"/>
                </a:solidFill>
                <a:latin typeface="Arial Narrow" panose="020B0606020202030204" pitchFamily="34" charset="0"/>
                <a:cs typeface="Skia"/>
              </a:rPr>
              <a:t>Aprendizaje como capacidad </a:t>
            </a:r>
            <a:endParaRPr lang="es-ES" sz="2400" dirty="0" smtClean="0">
              <a:solidFill>
                <a:prstClr val="black"/>
              </a:solidFill>
              <a:latin typeface="Arial Narrow" panose="020B0606020202030204" pitchFamily="34" charset="0"/>
              <a:cs typeface="Skia"/>
            </a:endParaRPr>
          </a:p>
          <a:p>
            <a:pPr marL="639762" indent="-457200">
              <a:buFont typeface="+mj-lt"/>
              <a:buAutoNum type="arabicPeriod"/>
              <a:tabLst>
                <a:tab pos="182563" algn="l"/>
              </a:tabLst>
              <a:defRPr/>
            </a:pPr>
            <a:r>
              <a:rPr lang="es-ES" sz="2400" dirty="0" smtClean="0">
                <a:solidFill>
                  <a:prstClr val="black"/>
                </a:solidFill>
                <a:latin typeface="Arial Narrow" panose="020B0606020202030204" pitchFamily="34" charset="0"/>
                <a:cs typeface="Skia"/>
              </a:rPr>
              <a:t>Comunicación</a:t>
            </a:r>
          </a:p>
          <a:p>
            <a:pPr marL="639762" indent="-457200">
              <a:buFont typeface="+mj-lt"/>
              <a:buAutoNum type="arabicPeriod"/>
              <a:tabLst>
                <a:tab pos="182563" algn="l"/>
              </a:tabLst>
              <a:defRPr/>
            </a:pPr>
            <a:r>
              <a:rPr lang="es-ES" sz="2400" dirty="0" smtClean="0">
                <a:solidFill>
                  <a:prstClr val="black"/>
                </a:solidFill>
                <a:latin typeface="Arial Narrow" panose="020B0606020202030204" pitchFamily="34" charset="0"/>
                <a:cs typeface="Skia"/>
              </a:rPr>
              <a:t>Espíritu emprendedor dentro de la organización</a:t>
            </a:r>
          </a:p>
          <a:p>
            <a:pPr marL="639762" indent="-457200">
              <a:buFont typeface="+mj-lt"/>
              <a:buAutoNum type="arabicPeriod"/>
              <a:tabLst>
                <a:tab pos="182563" algn="l"/>
              </a:tabLst>
              <a:defRPr/>
            </a:pPr>
            <a:endParaRPr lang="es-ES" sz="2400" dirty="0">
              <a:solidFill>
                <a:prstClr val="black"/>
              </a:solidFill>
              <a:latin typeface="Arial Narrow" panose="020B0606020202030204" pitchFamily="34" charset="0"/>
              <a:cs typeface="Skia"/>
            </a:endParaRPr>
          </a:p>
          <a:p>
            <a:pPr marL="639762" indent="-457200">
              <a:buFont typeface="+mj-lt"/>
              <a:buAutoNum type="arabicPeriod"/>
              <a:tabLst>
                <a:tab pos="182563" algn="l"/>
              </a:tabLst>
              <a:defRPr/>
            </a:pPr>
            <a:endParaRPr lang="es-ES" sz="2400" dirty="0">
              <a:solidFill>
                <a:prstClr val="black"/>
              </a:solidFill>
              <a:latin typeface="Arial Narrow" panose="020B0606020202030204" pitchFamily="34" charset="0"/>
              <a:cs typeface="Skia"/>
            </a:endParaRPr>
          </a:p>
          <a:p>
            <a:pPr marL="639762" lvl="0" indent="-457200">
              <a:buFont typeface="+mj-lt"/>
              <a:buAutoNum type="arabicPeriod"/>
              <a:tabLst>
                <a:tab pos="182563" algn="l"/>
              </a:tabLst>
              <a:defRPr/>
            </a:pPr>
            <a:endParaRPr lang="es-ES" sz="2400" dirty="0" smtClean="0">
              <a:solidFill>
                <a:prstClr val="black"/>
              </a:solidFill>
              <a:latin typeface="Arial Narrow" panose="020B0606020202030204" pitchFamily="34" charset="0"/>
              <a:cs typeface="Skia"/>
            </a:endParaRPr>
          </a:p>
          <a:p>
            <a:pPr marL="468312" lvl="0" indent="-285750">
              <a:buFontTx/>
              <a:buChar char="-"/>
              <a:tabLst>
                <a:tab pos="182563" algn="l"/>
              </a:tabLst>
              <a:defRPr/>
            </a:pPr>
            <a:endParaRPr lang="es-ES" sz="2400" dirty="0" smtClean="0">
              <a:solidFill>
                <a:prstClr val="black"/>
              </a:solidFill>
              <a:latin typeface="Arial Narrow" panose="020B0606020202030204" pitchFamily="34" charset="0"/>
              <a:cs typeface="Skia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849806" y="572600"/>
            <a:ext cx="7544344" cy="4507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Segoe UI" panose="020B0502040204020203" pitchFamily="34" charset="0"/>
              </a:rPr>
              <a:t>EL NUEVO MARCO DE COMPETENCIAS EPSO</a:t>
            </a:r>
            <a:endParaRPr lang="es-ES" sz="2400" b="1" dirty="0">
              <a:solidFill>
                <a:srgbClr val="002060"/>
              </a:solidFill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pic>
        <p:nvPicPr>
          <p:cNvPr id="1029" name="B976B529-F700-450C-8ED6-FEFCA09D3829" descr="B976B529-F700-450C-8ED6-FEFCA09D382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41" y="3045125"/>
            <a:ext cx="1371471" cy="136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redondeado 4"/>
          <p:cNvSpPr/>
          <p:nvPr/>
        </p:nvSpPr>
        <p:spPr>
          <a:xfrm>
            <a:off x="746310" y="5550112"/>
            <a:ext cx="7399044" cy="585336"/>
          </a:xfrm>
          <a:prstGeom prst="roundRect">
            <a:avLst>
              <a:gd name="adj" fmla="val 1504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2562" lvl="0" algn="ctr">
              <a:tabLst>
                <a:tab pos="182563" algn="l"/>
              </a:tabLst>
              <a:defRPr/>
            </a:pPr>
            <a:r>
              <a:rPr lang="en-US" sz="2400" dirty="0" smtClean="0">
                <a:solidFill>
                  <a:prstClr val="black"/>
                </a:solidFill>
                <a:latin typeface="Arial Narrow" panose="020B0606020202030204" pitchFamily="34" charset="0"/>
                <a:cs typeface="Skia"/>
              </a:rPr>
              <a:t>Las </a:t>
            </a:r>
            <a:r>
              <a:rPr lang="es-ES" sz="2400" dirty="0" smtClean="0">
                <a:solidFill>
                  <a:prstClr val="black"/>
                </a:solidFill>
                <a:latin typeface="Arial Narrow" panose="020B0606020202030204" pitchFamily="34" charset="0"/>
                <a:cs typeface="Skia"/>
              </a:rPr>
              <a:t>competencias</a:t>
            </a:r>
            <a:r>
              <a:rPr lang="en-US" sz="2400" dirty="0" smtClean="0">
                <a:solidFill>
                  <a:prstClr val="black"/>
                </a:solidFill>
                <a:latin typeface="Arial Narrow" panose="020B0606020202030204" pitchFamily="34" charset="0"/>
                <a:cs typeface="Skia"/>
              </a:rPr>
              <a:t> en el CV y en las cartas de </a:t>
            </a:r>
            <a:r>
              <a:rPr lang="es-ES" sz="2400" dirty="0" smtClean="0">
                <a:solidFill>
                  <a:prstClr val="black"/>
                </a:solidFill>
                <a:latin typeface="Arial Narrow" panose="020B0606020202030204" pitchFamily="34" charset="0"/>
                <a:cs typeface="Skia"/>
              </a:rPr>
              <a:t>motivación</a:t>
            </a:r>
            <a:endParaRPr lang="es-ES" sz="2400" dirty="0">
              <a:solidFill>
                <a:prstClr val="black"/>
              </a:solidFill>
              <a:latin typeface="Arial Narrow" panose="020B0606020202030204" pitchFamily="34" charset="0"/>
              <a:cs typeface="Skia"/>
            </a:endParaRPr>
          </a:p>
        </p:txBody>
      </p:sp>
    </p:spTree>
    <p:extLst>
      <p:ext uri="{BB962C8B-B14F-4D97-AF65-F5344CB8AC3E}">
        <p14:creationId xmlns:p14="http://schemas.microsoft.com/office/powerpoint/2010/main" val="86454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:\Users\CPla\AppData\Local\Microsoft\Windows\INetCache\Content.MSO\35ED2AD2.tmp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85" y="2290921"/>
            <a:ext cx="1925804" cy="9860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AutoShape 2" descr="Resultado de imagen de fortalez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772804" y="447472"/>
            <a:ext cx="7544344" cy="4507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Segoe UI" panose="020B0502040204020203" pitchFamily="34" charset="0"/>
              </a:rPr>
              <a:t>REQUISITOS DE PARTICIPACION </a:t>
            </a:r>
            <a:endParaRPr lang="es-ES" sz="2400" b="1" dirty="0">
              <a:solidFill>
                <a:srgbClr val="002060"/>
              </a:solidFill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3262965" y="1376413"/>
            <a:ext cx="4985886" cy="6693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4150" indent="-1588" algn="ctr">
              <a:tabLst>
                <a:tab pos="182563" algn="l"/>
              </a:tabLst>
            </a:pPr>
            <a:r>
              <a:rPr lang="es-ES" sz="2400" b="1" dirty="0" smtClean="0">
                <a:solidFill>
                  <a:schemeClr val="tx1"/>
                </a:solidFill>
                <a:latin typeface="Skia"/>
                <a:cs typeface="Skia"/>
              </a:rPr>
              <a:t>TITULACION</a:t>
            </a:r>
            <a:endParaRPr lang="es-ES" sz="2400" b="1" dirty="0">
              <a:solidFill>
                <a:schemeClr val="tx1"/>
              </a:solidFill>
              <a:latin typeface="Skia"/>
              <a:cs typeface="Skia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943276" y="2523986"/>
            <a:ext cx="4985886" cy="64489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4150" indent="-1588" algn="ctr">
              <a:tabLst>
                <a:tab pos="182563" algn="l"/>
              </a:tabLst>
            </a:pPr>
            <a:r>
              <a:rPr lang="es-ES" sz="2400" dirty="0">
                <a:latin typeface="Skia"/>
                <a:cs typeface="Skia"/>
              </a:rPr>
              <a:t> </a:t>
            </a:r>
            <a:r>
              <a:rPr lang="es-ES" sz="2400" b="1" dirty="0" smtClean="0">
                <a:solidFill>
                  <a:schemeClr val="tx1"/>
                </a:solidFill>
                <a:latin typeface="Skia"/>
                <a:cs typeface="Skia"/>
              </a:rPr>
              <a:t>EXPERIENCIA PROFESIONAL</a:t>
            </a:r>
            <a:endParaRPr lang="es-ES" sz="2400" b="1" dirty="0">
              <a:solidFill>
                <a:schemeClr val="tx1"/>
              </a:solidFill>
              <a:latin typeface="Skia"/>
              <a:cs typeface="Skia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3262965" y="3578519"/>
            <a:ext cx="4985886" cy="65974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4150" indent="-1588" algn="ctr">
              <a:tabLst>
                <a:tab pos="182563" algn="l"/>
              </a:tabLst>
            </a:pPr>
            <a:r>
              <a:rPr lang="es-ES" sz="1600" dirty="0">
                <a:latin typeface="Skia"/>
                <a:cs typeface="Skia"/>
              </a:rPr>
              <a:t> </a:t>
            </a:r>
            <a:r>
              <a:rPr lang="es-ES" sz="2400" b="1" dirty="0" smtClean="0">
                <a:solidFill>
                  <a:schemeClr val="tx1"/>
                </a:solidFill>
                <a:latin typeface="Skia"/>
                <a:cs typeface="Skia"/>
              </a:rPr>
              <a:t>IDIOMAS</a:t>
            </a:r>
            <a:endParaRPr lang="es-ES" sz="2400" b="1" dirty="0">
              <a:solidFill>
                <a:schemeClr val="tx1"/>
              </a:solidFill>
              <a:latin typeface="Skia"/>
              <a:cs typeface="Skia"/>
            </a:endParaRPr>
          </a:p>
        </p:txBody>
      </p:sp>
      <p:pic>
        <p:nvPicPr>
          <p:cNvPr id="12" name="Picture 4" descr="https://www.centrodeidiomaselite.com/wp-content/uploads/2019/06/Idioma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779" y="3444873"/>
            <a:ext cx="1848802" cy="92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Adjetivos de nacionalidad en italian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207" y="4671569"/>
            <a:ext cx="1217769" cy="87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Ver las imágenes de origen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999" y="4683010"/>
            <a:ext cx="1233163" cy="88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ángulo redondeado 14"/>
          <p:cNvSpPr/>
          <p:nvPr/>
        </p:nvSpPr>
        <p:spPr>
          <a:xfrm>
            <a:off x="999176" y="4674546"/>
            <a:ext cx="2263789" cy="887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4150" indent="-1588" algn="ctr">
              <a:tabLst>
                <a:tab pos="182563" algn="l"/>
              </a:tabLst>
            </a:pPr>
            <a:endParaRPr lang="es-ES" sz="1600" b="1" dirty="0" smtClean="0">
              <a:solidFill>
                <a:srgbClr val="009900"/>
              </a:solidFill>
              <a:latin typeface="Skia"/>
              <a:cs typeface="Skia"/>
            </a:endParaRPr>
          </a:p>
          <a:p>
            <a:pPr marL="184150" indent="-1588" algn="ctr">
              <a:tabLst>
                <a:tab pos="182563" algn="l"/>
              </a:tabLst>
            </a:pPr>
            <a:r>
              <a:rPr lang="es-ES" b="1" dirty="0" smtClean="0">
                <a:solidFill>
                  <a:schemeClr val="tx1"/>
                </a:solidFill>
                <a:latin typeface="Skia"/>
                <a:cs typeface="Skia"/>
              </a:rPr>
              <a:t>NACIONALIDAD</a:t>
            </a:r>
            <a:endParaRPr lang="es-ES" b="1" dirty="0">
              <a:solidFill>
                <a:schemeClr val="tx1"/>
              </a:solidFill>
              <a:latin typeface="Skia"/>
              <a:cs typeface="Skia"/>
            </a:endParaRPr>
          </a:p>
          <a:p>
            <a:pPr marL="184150" indent="-1588" algn="ctr">
              <a:tabLst>
                <a:tab pos="182563" algn="l"/>
              </a:tabLst>
            </a:pPr>
            <a:endParaRPr lang="es-ES" b="1" dirty="0">
              <a:solidFill>
                <a:srgbClr val="009900"/>
              </a:solidFill>
              <a:latin typeface="Skia"/>
              <a:cs typeface="Skia"/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6080185" y="4683010"/>
            <a:ext cx="2168666" cy="887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4150" indent="-1588" algn="ctr">
              <a:tabLst>
                <a:tab pos="182563" algn="l"/>
              </a:tabLst>
            </a:pPr>
            <a:r>
              <a:rPr lang="es-ES" sz="1600" dirty="0">
                <a:latin typeface="Skia"/>
                <a:cs typeface="Skia"/>
              </a:rPr>
              <a:t> </a:t>
            </a:r>
            <a:r>
              <a:rPr lang="es-ES" sz="2400" b="1" dirty="0" smtClean="0">
                <a:solidFill>
                  <a:schemeClr val="tx1"/>
                </a:solidFill>
                <a:latin typeface="Skia"/>
                <a:cs typeface="Skia"/>
              </a:rPr>
              <a:t>EDAD</a:t>
            </a:r>
            <a:endParaRPr lang="es-ES" sz="2400" b="1" dirty="0">
              <a:solidFill>
                <a:schemeClr val="tx1"/>
              </a:solidFill>
              <a:latin typeface="Skia"/>
              <a:cs typeface="Skia"/>
            </a:endParaRPr>
          </a:p>
        </p:txBody>
      </p:sp>
      <p:pic>
        <p:nvPicPr>
          <p:cNvPr id="18" name="Imagen 17" descr="C:\Users\CPla\AppData\Local\Microsoft\Windows\INetCache\Content.MSO\64B5ABEF.tmp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402" y="1376413"/>
            <a:ext cx="1848802" cy="90642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ángulo redondeado 16"/>
          <p:cNvSpPr/>
          <p:nvPr/>
        </p:nvSpPr>
        <p:spPr>
          <a:xfrm>
            <a:off x="999176" y="5650072"/>
            <a:ext cx="3545800" cy="4427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4150" indent="-1588" algn="ctr">
              <a:tabLst>
                <a:tab pos="182563" algn="l"/>
              </a:tabLst>
            </a:pPr>
            <a:endParaRPr lang="es-ES" sz="1600" b="1" dirty="0" smtClean="0">
              <a:solidFill>
                <a:srgbClr val="009900"/>
              </a:solidFill>
              <a:latin typeface="Skia"/>
              <a:cs typeface="Skia"/>
            </a:endParaRPr>
          </a:p>
          <a:p>
            <a:pPr marL="184150" indent="-1588" algn="ctr">
              <a:tabLst>
                <a:tab pos="182563" algn="l"/>
              </a:tabLst>
            </a:pPr>
            <a:r>
              <a:rPr lang="es-ES" sz="1200" b="1" dirty="0" smtClean="0">
                <a:solidFill>
                  <a:schemeClr val="tx1"/>
                </a:solidFill>
                <a:latin typeface="Skia"/>
                <a:cs typeface="Skia"/>
              </a:rPr>
              <a:t>EL EQUILIBRIO GEOGRAFICO</a:t>
            </a:r>
            <a:endParaRPr lang="es-ES" sz="1200" b="1" dirty="0">
              <a:solidFill>
                <a:schemeClr val="tx1"/>
              </a:solidFill>
              <a:latin typeface="Skia"/>
              <a:cs typeface="Skia"/>
            </a:endParaRPr>
          </a:p>
          <a:p>
            <a:pPr marL="184150" indent="-1588" algn="ctr">
              <a:tabLst>
                <a:tab pos="182563" algn="l"/>
              </a:tabLst>
            </a:pPr>
            <a:endParaRPr lang="es-ES" b="1" dirty="0">
              <a:solidFill>
                <a:srgbClr val="009900"/>
              </a:solidFill>
              <a:latin typeface="Skia"/>
              <a:cs typeface="Skia"/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4695999" y="5650072"/>
            <a:ext cx="3545800" cy="44271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4150" indent="-1588" algn="ctr">
              <a:tabLst>
                <a:tab pos="182563" algn="l"/>
              </a:tabLst>
            </a:pPr>
            <a:r>
              <a:rPr lang="es-ES" sz="1200" b="1" dirty="0" smtClean="0">
                <a:solidFill>
                  <a:schemeClr val="tx1"/>
                </a:solidFill>
                <a:latin typeface="Skia"/>
                <a:cs typeface="Skia"/>
              </a:rPr>
              <a:t>ESTADÍSTICAS</a:t>
            </a:r>
            <a:endParaRPr lang="es-ES" sz="1200" b="1" dirty="0">
              <a:solidFill>
                <a:schemeClr val="tx1"/>
              </a:solidFill>
              <a:latin typeface="Skia"/>
              <a:cs typeface="Skia"/>
            </a:endParaRPr>
          </a:p>
        </p:txBody>
      </p:sp>
    </p:spTree>
    <p:extLst>
      <p:ext uri="{BB962C8B-B14F-4D97-AF65-F5344CB8AC3E}">
        <p14:creationId xmlns:p14="http://schemas.microsoft.com/office/powerpoint/2010/main" val="138139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Resultado de imagen de fortalez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772804" y="447471"/>
            <a:ext cx="7544344" cy="12088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b="1" dirty="0" smtClean="0">
              <a:solidFill>
                <a:srgbClr val="002060"/>
              </a:solidFill>
              <a:latin typeface="Arial Narrow" panose="020B0606020202030204" pitchFamily="34" charset="0"/>
              <a:cs typeface="Segoe UI" panose="020B0502040204020203" pitchFamily="34" charset="0"/>
            </a:endParaRPr>
          </a:p>
          <a:p>
            <a:pPr algn="ctr"/>
            <a:r>
              <a:rPr lang="es-ES" sz="2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Segoe UI" panose="020B0502040204020203" pitchFamily="34" charset="0"/>
              </a:rPr>
              <a:t>LA FASE DE SELECCIÓN DE PERSONAL FUNCIONARIO</a:t>
            </a:r>
          </a:p>
          <a:p>
            <a:pPr algn="ctr"/>
            <a:endParaRPr lang="es-ES" sz="2400" b="1" dirty="0">
              <a:solidFill>
                <a:srgbClr val="002060"/>
              </a:solidFill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76" y="1656272"/>
            <a:ext cx="7619048" cy="462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6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762000" y="435022"/>
            <a:ext cx="7543800" cy="5015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177800" lvl="8" indent="0" algn="ctr">
              <a:buNone/>
            </a:pPr>
            <a:r>
              <a:rPr lang="es-ES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Segoe UI" panose="020B0502040204020203" pitchFamily="34" charset="0"/>
              </a:rPr>
              <a:t>EL PROCESO DE SELECCIÓN EPSO</a:t>
            </a:r>
            <a:endParaRPr lang="es-ES" sz="2000" b="1" dirty="0">
              <a:solidFill>
                <a:srgbClr val="002060"/>
              </a:solidFill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895033" y="3657265"/>
            <a:ext cx="3311208" cy="69434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atin typeface="Arial Narrow" panose="020B0606020202030204" pitchFamily="34" charset="0"/>
                <a:cs typeface="Skia"/>
              </a:rPr>
              <a:t>FASE DE SELECCIÓN</a:t>
            </a:r>
          </a:p>
        </p:txBody>
      </p:sp>
      <p:sp>
        <p:nvSpPr>
          <p:cNvPr id="14" name="Rectángulo redondeado 13"/>
          <p:cNvSpPr/>
          <p:nvPr/>
        </p:nvSpPr>
        <p:spPr>
          <a:xfrm>
            <a:off x="895030" y="4436091"/>
            <a:ext cx="3311207" cy="7209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atin typeface="Arial Narrow" panose="020B0606020202030204" pitchFamily="34" charset="0"/>
                <a:cs typeface="Skia"/>
              </a:rPr>
              <a:t>LISTA DE RESERVA</a:t>
            </a:r>
            <a:endParaRPr lang="es-ES" sz="1600" dirty="0">
              <a:latin typeface="Arial Narrow" panose="020B0606020202030204" pitchFamily="34" charset="0"/>
              <a:cs typeface="Skia"/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895032" y="5222279"/>
            <a:ext cx="3311208" cy="65959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atin typeface="Arial Narrow" panose="020B0606020202030204" pitchFamily="34" charset="0"/>
                <a:cs typeface="Skia"/>
              </a:rPr>
              <a:t>CONTRATACION </a:t>
            </a:r>
            <a:endParaRPr lang="es-ES" sz="1600" dirty="0">
              <a:latin typeface="Arial Narrow" panose="020B0606020202030204" pitchFamily="34" charset="0"/>
              <a:cs typeface="Skia"/>
            </a:endParaRPr>
          </a:p>
        </p:txBody>
      </p:sp>
      <p:sp>
        <p:nvSpPr>
          <p:cNvPr id="21" name="Rectángulo redondeado 20"/>
          <p:cNvSpPr/>
          <p:nvPr/>
        </p:nvSpPr>
        <p:spPr>
          <a:xfrm>
            <a:off x="4775381" y="2137388"/>
            <a:ext cx="3410241" cy="6512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atin typeface="Arial Narrow" panose="020B0606020202030204" pitchFamily="34" charset="0"/>
                <a:cs typeface="Skia"/>
              </a:rPr>
              <a:t>INSCRIPCIÓN ON LINE </a:t>
            </a:r>
          </a:p>
          <a:p>
            <a:pPr algn="ctr"/>
            <a:r>
              <a:rPr lang="es-ES" sz="1600" dirty="0" smtClean="0">
                <a:latin typeface="Arial Narrow" panose="020B0606020202030204" pitchFamily="34" charset="0"/>
                <a:cs typeface="Skia"/>
              </a:rPr>
              <a:t>EN BASE DE DATOS </a:t>
            </a:r>
            <a:endParaRPr lang="es-ES" sz="1600" dirty="0">
              <a:latin typeface="Arial Narrow" panose="020B0606020202030204" pitchFamily="34" charset="0"/>
              <a:cs typeface="Skia"/>
            </a:endParaRPr>
          </a:p>
        </p:txBody>
      </p:sp>
      <p:sp>
        <p:nvSpPr>
          <p:cNvPr id="22" name="Rectángulo redondeado 21"/>
          <p:cNvSpPr/>
          <p:nvPr/>
        </p:nvSpPr>
        <p:spPr>
          <a:xfrm>
            <a:off x="4775382" y="2884774"/>
            <a:ext cx="3410240" cy="7152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atin typeface="Arial Narrow" panose="020B0606020202030204" pitchFamily="34" charset="0"/>
                <a:cs typeface="Skia"/>
              </a:rPr>
              <a:t>PRESELECCION IDENTIFICACIÓN POTENCIALES CANDIDATOS</a:t>
            </a:r>
            <a:endParaRPr lang="es-ES" sz="1600" dirty="0">
              <a:latin typeface="Arial Narrow" panose="020B0606020202030204" pitchFamily="34" charset="0"/>
              <a:cs typeface="Skia"/>
            </a:endParaRPr>
          </a:p>
        </p:txBody>
      </p:sp>
      <p:sp>
        <p:nvSpPr>
          <p:cNvPr id="23" name="Rectángulo redondeado 22"/>
          <p:cNvSpPr/>
          <p:nvPr/>
        </p:nvSpPr>
        <p:spPr>
          <a:xfrm>
            <a:off x="4775383" y="3665264"/>
            <a:ext cx="3410240" cy="69502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atin typeface="Arial Narrow" panose="020B0606020202030204" pitchFamily="34" charset="0"/>
                <a:cs typeface="Skia"/>
              </a:rPr>
              <a:t>INVITACIÓN A PRUEBAS DE SELECCIÓN </a:t>
            </a:r>
            <a:endParaRPr lang="es-ES" sz="1600" dirty="0">
              <a:latin typeface="Arial Narrow" panose="020B0606020202030204" pitchFamily="34" charset="0"/>
              <a:cs typeface="Skia"/>
            </a:endParaRPr>
          </a:p>
        </p:txBody>
      </p:sp>
      <p:sp>
        <p:nvSpPr>
          <p:cNvPr id="24" name="Rectángulo redondeado 23"/>
          <p:cNvSpPr/>
          <p:nvPr/>
        </p:nvSpPr>
        <p:spPr>
          <a:xfrm>
            <a:off x="4775381" y="4433977"/>
            <a:ext cx="3410241" cy="7230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atin typeface="Arial Narrow" panose="020B0606020202030204" pitchFamily="34" charset="0"/>
                <a:cs typeface="Skia"/>
              </a:rPr>
              <a:t>ENTREVISTA DE CONTRATACIÓN</a:t>
            </a:r>
            <a:endParaRPr lang="es-ES" sz="1600" dirty="0">
              <a:latin typeface="Arial Narrow" panose="020B0606020202030204" pitchFamily="34" charset="0"/>
              <a:cs typeface="Skia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4775382" y="5222238"/>
            <a:ext cx="3410240" cy="65959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atin typeface="Arial Narrow" panose="020B0606020202030204" pitchFamily="34" charset="0"/>
                <a:cs typeface="Skia"/>
              </a:rPr>
              <a:t>CONTRATACIÓN </a:t>
            </a:r>
            <a:endParaRPr lang="es-ES" sz="1600" dirty="0">
              <a:latin typeface="Arial Narrow" panose="020B0606020202030204" pitchFamily="34" charset="0"/>
              <a:cs typeface="Skia"/>
            </a:endParaRPr>
          </a:p>
        </p:txBody>
      </p:sp>
      <p:sp>
        <p:nvSpPr>
          <p:cNvPr id="26" name="Rectángulo redondeado 25"/>
          <p:cNvSpPr/>
          <p:nvPr/>
        </p:nvSpPr>
        <p:spPr>
          <a:xfrm>
            <a:off x="895033" y="1030817"/>
            <a:ext cx="3311205" cy="5305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latin typeface="Arial Narrow" panose="020B0606020202030204" pitchFamily="34" charset="0"/>
                <a:cs typeface="Skia"/>
              </a:rPr>
              <a:t> PERSONAL FUNCIONARIO</a:t>
            </a:r>
            <a:endParaRPr lang="es-ES" sz="1600" b="1" dirty="0">
              <a:latin typeface="Arial Narrow" panose="020B0606020202030204" pitchFamily="34" charset="0"/>
              <a:cs typeface="Skia"/>
            </a:endParaRPr>
          </a:p>
        </p:txBody>
      </p:sp>
      <p:sp>
        <p:nvSpPr>
          <p:cNvPr id="27" name="Rectángulo redondeado 26"/>
          <p:cNvSpPr/>
          <p:nvPr/>
        </p:nvSpPr>
        <p:spPr>
          <a:xfrm>
            <a:off x="4775382" y="1048695"/>
            <a:ext cx="3410241" cy="5305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latin typeface="Arial Narrow" panose="020B0606020202030204" pitchFamily="34" charset="0"/>
                <a:cs typeface="Skia"/>
              </a:rPr>
              <a:t>AGENTES CONTRACTUALES</a:t>
            </a:r>
          </a:p>
        </p:txBody>
      </p:sp>
      <p:sp>
        <p:nvSpPr>
          <p:cNvPr id="3" name="Flecha abajo 2"/>
          <p:cNvSpPr/>
          <p:nvPr/>
        </p:nvSpPr>
        <p:spPr>
          <a:xfrm>
            <a:off x="2308318" y="1657041"/>
            <a:ext cx="484632" cy="4008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Flecha abajo 28"/>
          <p:cNvSpPr/>
          <p:nvPr/>
        </p:nvSpPr>
        <p:spPr>
          <a:xfrm>
            <a:off x="6430985" y="1676010"/>
            <a:ext cx="484632" cy="4008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Rectángulo redondeado 18"/>
          <p:cNvSpPr/>
          <p:nvPr/>
        </p:nvSpPr>
        <p:spPr>
          <a:xfrm>
            <a:off x="895032" y="2122808"/>
            <a:ext cx="3311208" cy="6658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atin typeface="Arial Narrow" panose="020B0606020202030204" pitchFamily="34" charset="0"/>
                <a:cs typeface="Skia"/>
              </a:rPr>
              <a:t>PUBLICACIÓN CONVOCATORIA</a:t>
            </a:r>
            <a:endParaRPr lang="es-ES" sz="1600" dirty="0">
              <a:latin typeface="Arial Narrow" panose="020B0606020202030204" pitchFamily="34" charset="0"/>
              <a:cs typeface="Skia"/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895030" y="2884774"/>
            <a:ext cx="3311208" cy="6986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 Narrow" panose="020B0606020202030204" pitchFamily="34" charset="0"/>
                <a:cs typeface="Skia"/>
              </a:rPr>
              <a:t>INSCRIPCION ON LINE</a:t>
            </a:r>
            <a:endParaRPr lang="es-ES" sz="1600" dirty="0">
              <a:latin typeface="Arial Narrow" panose="020B0606020202030204" pitchFamily="34" charset="0"/>
              <a:cs typeface="Skia"/>
            </a:endParaRPr>
          </a:p>
        </p:txBody>
      </p:sp>
    </p:spTree>
    <p:extLst>
      <p:ext uri="{BB962C8B-B14F-4D97-AF65-F5344CB8AC3E}">
        <p14:creationId xmlns:p14="http://schemas.microsoft.com/office/powerpoint/2010/main" val="236415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Resultado de imagen de fortalez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772804" y="447472"/>
            <a:ext cx="7544344" cy="4507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Segoe UI" panose="020B0502040204020203" pitchFamily="34" charset="0"/>
              </a:rPr>
              <a:t>FUENTES DE INFORMACION</a:t>
            </a:r>
            <a:endParaRPr lang="es-ES" sz="2400" b="1" dirty="0">
              <a:solidFill>
                <a:srgbClr val="002060"/>
              </a:solidFill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2899362" y="1257867"/>
            <a:ext cx="5099232" cy="6693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4150" indent="-1588" algn="ctr">
              <a:tabLst>
                <a:tab pos="182563" algn="l"/>
              </a:tabLst>
            </a:pPr>
            <a:r>
              <a:rPr lang="es-ES" sz="2400" dirty="0">
                <a:latin typeface="Skia"/>
                <a:cs typeface="Skia"/>
              </a:rPr>
              <a:t> </a:t>
            </a:r>
            <a:r>
              <a:rPr lang="es-ES" sz="2400" b="1" dirty="0" smtClean="0">
                <a:solidFill>
                  <a:srgbClr val="C00000"/>
                </a:solidFill>
                <a:latin typeface="Skia"/>
                <a:cs typeface="Skia"/>
              </a:rPr>
              <a:t>EPSO</a:t>
            </a:r>
            <a:endParaRPr lang="es-ES" sz="2400" b="1" dirty="0">
              <a:solidFill>
                <a:srgbClr val="C00000"/>
              </a:solidFill>
              <a:latin typeface="Skia"/>
              <a:cs typeface="Skia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1107258" y="2442802"/>
            <a:ext cx="5099232" cy="64489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4150" indent="-1588" algn="ctr">
              <a:tabLst>
                <a:tab pos="182563" algn="l"/>
              </a:tabLst>
            </a:pPr>
            <a:r>
              <a:rPr lang="es-ES" sz="2400" dirty="0">
                <a:latin typeface="Skia"/>
                <a:cs typeface="Skia"/>
              </a:rPr>
              <a:t> </a:t>
            </a:r>
            <a:r>
              <a:rPr lang="es-ES" sz="2400" b="1" dirty="0" smtClean="0">
                <a:solidFill>
                  <a:srgbClr val="C00000"/>
                </a:solidFill>
                <a:latin typeface="Skia"/>
                <a:cs typeface="Skia"/>
              </a:rPr>
              <a:t>UDA REPER</a:t>
            </a:r>
            <a:endParaRPr lang="es-ES" sz="2400" b="1" dirty="0">
              <a:solidFill>
                <a:srgbClr val="C00000"/>
              </a:solidFill>
              <a:latin typeface="Skia"/>
              <a:cs typeface="Skia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2899362" y="3522845"/>
            <a:ext cx="5099232" cy="65974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4150" indent="-1588" algn="ctr">
              <a:tabLst>
                <a:tab pos="182563" algn="l"/>
              </a:tabLst>
            </a:pPr>
            <a:r>
              <a:rPr lang="es-ES" sz="2400" dirty="0">
                <a:latin typeface="Skia"/>
                <a:cs typeface="Skia"/>
              </a:rPr>
              <a:t> </a:t>
            </a:r>
            <a:r>
              <a:rPr lang="es-ES" sz="2400" b="1" dirty="0" smtClean="0">
                <a:solidFill>
                  <a:srgbClr val="C00000"/>
                </a:solidFill>
                <a:latin typeface="Skia"/>
                <a:cs typeface="Skia"/>
              </a:rPr>
              <a:t>PROFESIONALES UE</a:t>
            </a:r>
            <a:endParaRPr lang="es-ES" sz="2400" b="1" dirty="0">
              <a:solidFill>
                <a:srgbClr val="C00000"/>
              </a:solidFill>
              <a:latin typeface="Skia"/>
              <a:cs typeface="Skia"/>
            </a:endParaRPr>
          </a:p>
        </p:txBody>
      </p:sp>
      <p:pic>
        <p:nvPicPr>
          <p:cNvPr id="17" name="F9B50B88-BEFB-44C2-BF73-01338BD4E4FC" descr="F9B50B88-BEFB-44C2-BF73-01338BD4E4F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17" y="1047785"/>
            <a:ext cx="1337558" cy="1147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C68FD1C0-C21F-4E81-9E6B-68D94E42FBBE" descr="C68FD1C0-C21F-4E81-9E6B-68D94E42FBB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17" y="3335066"/>
            <a:ext cx="1456029" cy="124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4D6514BC-B1FC-47C5-8BC3-BAABDAA4AF17" descr="4D6514BC-B1FC-47C5-8BC3-BAABDAA4AF1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659" y="2145787"/>
            <a:ext cx="1419170" cy="1183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50EE1A7F-AC4D-4B89-B28E-5D490C3A0D3B" descr="50EE1A7F-AC4D-4B89-B28E-5D490C3A0D3B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819" y="4536538"/>
            <a:ext cx="1401010" cy="120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ángulo redondeado 18"/>
          <p:cNvSpPr/>
          <p:nvPr/>
        </p:nvSpPr>
        <p:spPr>
          <a:xfrm>
            <a:off x="1143145" y="4858628"/>
            <a:ext cx="5099232" cy="65974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4150" indent="-1588" algn="ctr">
              <a:tabLst>
                <a:tab pos="182563" algn="l"/>
              </a:tabLst>
            </a:pPr>
            <a:r>
              <a:rPr lang="es-ES" sz="2400" dirty="0">
                <a:latin typeface="Skia"/>
                <a:cs typeface="Skia"/>
              </a:rPr>
              <a:t> </a:t>
            </a:r>
            <a:r>
              <a:rPr lang="es-ES" sz="2400" b="1" dirty="0" smtClean="0">
                <a:solidFill>
                  <a:srgbClr val="C00000"/>
                </a:solidFill>
                <a:latin typeface="Skia"/>
                <a:cs typeface="Skia"/>
              </a:rPr>
              <a:t>HABLAMOS DE EUROPA</a:t>
            </a:r>
            <a:endParaRPr lang="es-ES" sz="2400" b="1" dirty="0">
              <a:solidFill>
                <a:srgbClr val="C00000"/>
              </a:solidFill>
              <a:latin typeface="Skia"/>
              <a:cs typeface="Skia"/>
            </a:endParaRPr>
          </a:p>
        </p:txBody>
      </p:sp>
    </p:spTree>
    <p:extLst>
      <p:ext uri="{BB962C8B-B14F-4D97-AF65-F5344CB8AC3E}">
        <p14:creationId xmlns:p14="http://schemas.microsoft.com/office/powerpoint/2010/main" val="337905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Resultado de imagen de fortalez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772804" y="447472"/>
            <a:ext cx="7544344" cy="4507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Segoe UI" panose="020B0502040204020203" pitchFamily="34" charset="0"/>
              </a:rPr>
              <a:t>FORMACION</a:t>
            </a:r>
            <a:endParaRPr lang="es-ES" sz="2400" b="1" dirty="0">
              <a:solidFill>
                <a:srgbClr val="002060"/>
              </a:solidFill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772804" y="1453415"/>
            <a:ext cx="7399044" cy="418056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68312" lvl="0" indent="-285750">
              <a:buFontTx/>
              <a:buChar char="-"/>
              <a:tabLst>
                <a:tab pos="182563" algn="l"/>
              </a:tabLst>
              <a:defRPr/>
            </a:pPr>
            <a:r>
              <a:rPr lang="en-US" sz="2000" dirty="0" smtClean="0">
                <a:solidFill>
                  <a:prstClr val="black"/>
                </a:solidFill>
                <a:latin typeface="Arial Narrow" panose="020B0606020202030204" pitchFamily="34" charset="0"/>
                <a:cs typeface="Skia"/>
              </a:rPr>
              <a:t>PRACTICA CONSTANTE Y ANTICIPADA</a:t>
            </a:r>
          </a:p>
          <a:p>
            <a:pPr marL="468312" lvl="0" indent="-285750">
              <a:buFontTx/>
              <a:buChar char="-"/>
              <a:tabLst>
                <a:tab pos="182563" algn="l"/>
              </a:tabLst>
              <a:defRPr/>
            </a:pPr>
            <a:endParaRPr lang="en-US" sz="2000" dirty="0">
              <a:solidFill>
                <a:prstClr val="black"/>
              </a:solidFill>
              <a:latin typeface="Arial Narrow" panose="020B0606020202030204" pitchFamily="34" charset="0"/>
              <a:cs typeface="Skia"/>
            </a:endParaRPr>
          </a:p>
          <a:p>
            <a:pPr marL="468312" lvl="0" indent="-285750">
              <a:buFontTx/>
              <a:buChar char="-"/>
              <a:tabLst>
                <a:tab pos="182563" algn="l"/>
              </a:tabLst>
              <a:defRPr/>
            </a:pPr>
            <a:r>
              <a:rPr lang="en-US" sz="2000" dirty="0" smtClean="0">
                <a:solidFill>
                  <a:prstClr val="black"/>
                </a:solidFill>
                <a:latin typeface="Arial Narrow" panose="020B0606020202030204" pitchFamily="34" charset="0"/>
                <a:cs typeface="Skia"/>
              </a:rPr>
              <a:t>FORMATOS ON LINE</a:t>
            </a:r>
          </a:p>
          <a:p>
            <a:pPr marL="468312" lvl="0" indent="-285750">
              <a:buFontTx/>
              <a:buChar char="-"/>
              <a:tabLst>
                <a:tab pos="182563" algn="l"/>
              </a:tabLst>
              <a:defRPr/>
            </a:pPr>
            <a:endParaRPr lang="en-US" sz="2000" dirty="0">
              <a:solidFill>
                <a:prstClr val="black"/>
              </a:solidFill>
              <a:latin typeface="Arial Narrow" panose="020B0606020202030204" pitchFamily="34" charset="0"/>
              <a:cs typeface="Skia"/>
            </a:endParaRPr>
          </a:p>
          <a:p>
            <a:pPr marL="468312" lvl="0" indent="-285750">
              <a:buFontTx/>
              <a:buChar char="-"/>
              <a:tabLst>
                <a:tab pos="182563" algn="l"/>
              </a:tabLst>
              <a:defRPr/>
            </a:pPr>
            <a:r>
              <a:rPr lang="en-US" sz="2000" dirty="0" smtClean="0">
                <a:solidFill>
                  <a:prstClr val="black"/>
                </a:solidFill>
                <a:latin typeface="Arial Narrow" panose="020B0606020202030204" pitchFamily="34" charset="0"/>
                <a:cs typeface="Skia"/>
              </a:rPr>
              <a:t>PREPARAR CON OTROS</a:t>
            </a:r>
          </a:p>
          <a:p>
            <a:pPr marL="468312" lvl="0" indent="-285750">
              <a:buFontTx/>
              <a:buChar char="-"/>
              <a:tabLst>
                <a:tab pos="182563" algn="l"/>
              </a:tabLst>
              <a:defRPr/>
            </a:pPr>
            <a:endParaRPr lang="en-US" sz="2000" dirty="0">
              <a:solidFill>
                <a:prstClr val="black"/>
              </a:solidFill>
              <a:latin typeface="Arial Narrow" panose="020B0606020202030204" pitchFamily="34" charset="0"/>
              <a:cs typeface="Skia"/>
            </a:endParaRPr>
          </a:p>
          <a:p>
            <a:pPr marL="468312" lvl="0" indent="-285750">
              <a:buFontTx/>
              <a:buChar char="-"/>
              <a:tabLst>
                <a:tab pos="182563" algn="l"/>
              </a:tabLst>
              <a:defRPr/>
            </a:pPr>
            <a:r>
              <a:rPr lang="en-US" sz="2000" dirty="0" smtClean="0">
                <a:solidFill>
                  <a:prstClr val="black"/>
                </a:solidFill>
                <a:latin typeface="Arial Narrow" panose="020B0606020202030204" pitchFamily="34" charset="0"/>
                <a:cs typeface="Skia"/>
              </a:rPr>
              <a:t>CONSULTA Y SEGUIMIENTO EPSO</a:t>
            </a:r>
          </a:p>
          <a:p>
            <a:pPr marL="468312" lvl="0" indent="-285750">
              <a:buFontTx/>
              <a:buChar char="-"/>
              <a:tabLst>
                <a:tab pos="182563" algn="l"/>
              </a:tabLst>
              <a:defRPr/>
            </a:pPr>
            <a:endParaRPr lang="en-US" sz="2000" dirty="0" smtClean="0">
              <a:solidFill>
                <a:prstClr val="black"/>
              </a:solidFill>
              <a:latin typeface="Arial Narrow" panose="020B0606020202030204" pitchFamily="34" charset="0"/>
              <a:cs typeface="Skia"/>
            </a:endParaRPr>
          </a:p>
          <a:p>
            <a:pPr marL="468312" lvl="0" indent="-285750">
              <a:buFontTx/>
              <a:buChar char="-"/>
              <a:tabLst>
                <a:tab pos="182563" algn="l"/>
              </a:tabLst>
              <a:defRPr/>
            </a:pPr>
            <a:r>
              <a:rPr lang="en-US" sz="2000" dirty="0" smtClean="0">
                <a:solidFill>
                  <a:prstClr val="black"/>
                </a:solidFill>
                <a:latin typeface="Arial Narrow" panose="020B0606020202030204" pitchFamily="34" charset="0"/>
                <a:cs typeface="Skia"/>
              </a:rPr>
              <a:t>UDA REPER Y ACTIVIDADES DE ORIENTACION / LA RED DE ORIENTADORES</a:t>
            </a:r>
            <a:endParaRPr lang="es-ES" sz="2000" dirty="0" smtClean="0">
              <a:solidFill>
                <a:prstClr val="black"/>
              </a:solidFill>
              <a:latin typeface="Arial Narrow" panose="020B0606020202030204" pitchFamily="34" charset="0"/>
              <a:cs typeface="Skia"/>
            </a:endParaRPr>
          </a:p>
          <a:p>
            <a:pPr marL="468312" lvl="0" indent="-285750">
              <a:buFontTx/>
              <a:buChar char="-"/>
              <a:tabLst>
                <a:tab pos="182563" algn="l"/>
              </a:tabLst>
              <a:defRPr/>
            </a:pPr>
            <a:endParaRPr lang="es-ES" sz="2400" dirty="0">
              <a:solidFill>
                <a:prstClr val="black"/>
              </a:solidFill>
              <a:latin typeface="Arial Narrow" panose="020B0606020202030204" pitchFamily="34" charset="0"/>
              <a:cs typeface="Skia"/>
            </a:endParaRPr>
          </a:p>
        </p:txBody>
      </p:sp>
    </p:spTree>
    <p:extLst>
      <p:ext uri="{BB962C8B-B14F-4D97-AF65-F5344CB8AC3E}">
        <p14:creationId xmlns:p14="http://schemas.microsoft.com/office/powerpoint/2010/main" val="365621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772804" y="447472"/>
            <a:ext cx="7544344" cy="4507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2060"/>
                </a:solidFill>
                <a:latin typeface="Arial Narrow" panose="020B0606020202030204" pitchFamily="34" charset="0"/>
                <a:cs typeface="Skia"/>
              </a:rPr>
              <a:t>TRABAJAR EN LAS INSTITUCIONES DE LA UE – </a:t>
            </a:r>
            <a:r>
              <a:rPr lang="es-ES" b="1" dirty="0">
                <a:solidFill>
                  <a:srgbClr val="002060"/>
                </a:solidFill>
                <a:latin typeface="Arial Narrow" panose="020B0606020202030204" pitchFamily="34" charset="0"/>
                <a:cs typeface="Skia"/>
              </a:rPr>
              <a:t> </a:t>
            </a:r>
            <a:r>
              <a:rPr lang="es-ES" b="1" dirty="0" smtClean="0">
                <a:solidFill>
                  <a:srgbClr val="002060"/>
                </a:solidFill>
                <a:latin typeface="Arial Narrow" panose="020B0606020202030204" pitchFamily="34" charset="0"/>
                <a:cs typeface="Skia"/>
              </a:rPr>
              <a:t>UN CAMINO A RECORRER </a:t>
            </a:r>
            <a:endParaRPr lang="es-ES" b="1" dirty="0">
              <a:solidFill>
                <a:srgbClr val="002060"/>
              </a:solidFill>
              <a:latin typeface="Arial Narrow" panose="020B0606020202030204" pitchFamily="34" charset="0"/>
              <a:cs typeface="Skia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772804" y="1229527"/>
            <a:ext cx="7544344" cy="45730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17" y="2778056"/>
            <a:ext cx="1220147" cy="94032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844" y="2809480"/>
            <a:ext cx="969641" cy="969641"/>
          </a:xfrm>
          <a:prstGeom prst="rect">
            <a:avLst/>
          </a:prstGeom>
        </p:spPr>
      </p:pic>
      <p:sp>
        <p:nvSpPr>
          <p:cNvPr id="7" name="Flecha abajo 6"/>
          <p:cNvSpPr/>
          <p:nvPr/>
        </p:nvSpPr>
        <p:spPr>
          <a:xfrm rot="16200000">
            <a:off x="4161411" y="1296112"/>
            <a:ext cx="724925" cy="41196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772804" y="3718385"/>
            <a:ext cx="1999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2060"/>
                </a:solidFill>
                <a:latin typeface="Skia"/>
                <a:cs typeface="Skia"/>
              </a:rPr>
              <a:t>FORMACION ACADEMICA</a:t>
            </a:r>
            <a:endParaRPr lang="es-ES" b="1" dirty="0">
              <a:solidFill>
                <a:srgbClr val="002060"/>
              </a:solidFill>
              <a:latin typeface="Skia"/>
              <a:cs typeface="Skia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314383" y="3803484"/>
            <a:ext cx="1876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2060"/>
                </a:solidFill>
                <a:latin typeface="Skia"/>
                <a:cs typeface="Skia"/>
              </a:rPr>
              <a:t>FUNCIONARIO UE</a:t>
            </a:r>
            <a:endParaRPr lang="es-ES" b="1" dirty="0">
              <a:solidFill>
                <a:srgbClr val="002060"/>
              </a:solidFill>
              <a:latin typeface="Skia"/>
              <a:cs typeface="Skia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2464067" y="1768015"/>
            <a:ext cx="1220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latin typeface="Arial Narrow" panose="020B0606020202030204" pitchFamily="34" charset="0"/>
                <a:cs typeface="Skia"/>
              </a:rPr>
              <a:t>MASTER</a:t>
            </a:r>
            <a:r>
              <a:rPr lang="es-ES" b="1" dirty="0" smtClean="0">
                <a:latin typeface="Arial Narrow" panose="020B0606020202030204" pitchFamily="34" charset="0"/>
                <a:cs typeface="Skia"/>
              </a:rPr>
              <a:t> </a:t>
            </a:r>
            <a:endParaRPr lang="es-ES" b="1" dirty="0">
              <a:latin typeface="Arial Narrow" panose="020B0606020202030204" pitchFamily="34" charset="0"/>
              <a:cs typeface="Skia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683878" y="4516758"/>
            <a:ext cx="1220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latin typeface="Arial Narrow" panose="020B0606020202030204" pitchFamily="34" charset="0"/>
                <a:cs typeface="Skia"/>
              </a:rPr>
              <a:t>ERASMUS</a:t>
            </a:r>
            <a:endParaRPr lang="es-ES" sz="1600" b="1" dirty="0">
              <a:latin typeface="Arial Narrow" panose="020B0606020202030204" pitchFamily="34" charset="0"/>
              <a:cs typeface="Skia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3445174" y="2369246"/>
            <a:ext cx="1554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latin typeface="Arial Narrow" panose="020B0606020202030204" pitchFamily="34" charset="0"/>
                <a:cs typeface="Skia"/>
              </a:rPr>
              <a:t>VOLUNTARIADO EUROPEO</a:t>
            </a:r>
            <a:endParaRPr lang="es-ES" sz="1600" b="1" dirty="0">
              <a:latin typeface="Arial Narrow" panose="020B0606020202030204" pitchFamily="34" charset="0"/>
              <a:cs typeface="Skia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3293952" y="3698568"/>
            <a:ext cx="1220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latin typeface="Arial Narrow" panose="020B0606020202030204" pitchFamily="34" charset="0"/>
                <a:cs typeface="Skia"/>
              </a:rPr>
              <a:t>COLEGIO DE BRUJAS</a:t>
            </a:r>
            <a:endParaRPr lang="es-ES" sz="1600" b="1" dirty="0">
              <a:latin typeface="Arial Narrow" panose="020B0606020202030204" pitchFamily="34" charset="0"/>
              <a:cs typeface="Skia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4234773" y="4743541"/>
            <a:ext cx="1220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latin typeface="Arial Narrow" panose="020B0606020202030204" pitchFamily="34" charset="0"/>
                <a:cs typeface="Skia"/>
              </a:rPr>
              <a:t>FORMACION UE</a:t>
            </a:r>
            <a:endParaRPr lang="es-ES" sz="1600" b="1" dirty="0">
              <a:latin typeface="Arial Narrow" panose="020B0606020202030204" pitchFamily="34" charset="0"/>
              <a:cs typeface="Skia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4780533" y="1768014"/>
            <a:ext cx="1533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latin typeface="Arial Narrow" panose="020B0606020202030204" pitchFamily="34" charset="0"/>
                <a:cs typeface="Skia"/>
              </a:rPr>
              <a:t>AGENTE CONTRACTUAL</a:t>
            </a:r>
            <a:endParaRPr lang="es-ES" sz="1600" b="1" dirty="0">
              <a:latin typeface="Arial Narrow" panose="020B0606020202030204" pitchFamily="34" charset="0"/>
              <a:cs typeface="Skia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4311399" y="4041690"/>
            <a:ext cx="2562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9900"/>
                </a:solidFill>
                <a:latin typeface="Arial Narrow" panose="020B0606020202030204" pitchFamily="34" charset="0"/>
                <a:cs typeface="Skia"/>
              </a:rPr>
              <a:t>PRACTICAS</a:t>
            </a:r>
            <a:endParaRPr lang="es-ES" sz="3200" b="1" dirty="0">
              <a:solidFill>
                <a:srgbClr val="009900"/>
              </a:solidFill>
              <a:latin typeface="Arial Narrow" panose="020B0606020202030204" pitchFamily="34" charset="0"/>
              <a:cs typeface="Skia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5576771" y="2466195"/>
            <a:ext cx="1220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latin typeface="Arial Narrow" panose="020B0606020202030204" pitchFamily="34" charset="0"/>
                <a:cs typeface="Segoe UI" panose="020B0502040204020203" pitchFamily="34" charset="0"/>
              </a:rPr>
              <a:t>ONGs</a:t>
            </a:r>
            <a:endParaRPr lang="es-ES" sz="1600" b="1" dirty="0"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5678906" y="4803039"/>
            <a:ext cx="1382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latin typeface="Arial Narrow" panose="020B0606020202030204" pitchFamily="34" charset="0"/>
                <a:cs typeface="Segoe UI" panose="020B0502040204020203" pitchFamily="34" charset="0"/>
              </a:rPr>
              <a:t>GRUPOS POLITICOS PE</a:t>
            </a:r>
            <a:endParaRPr lang="es-ES" sz="1600" b="1" dirty="0"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1893715" y="4958984"/>
            <a:ext cx="1790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latin typeface="Arial Narrow" panose="020B0606020202030204" pitchFamily="34" charset="0"/>
                <a:cs typeface="Skia"/>
              </a:rPr>
              <a:t>EXPERIENCIAS PROFESIONALES</a:t>
            </a:r>
            <a:endParaRPr lang="es-ES" b="1" dirty="0">
              <a:latin typeface="Arial Narrow" panose="020B0606020202030204" pitchFamily="34" charset="0"/>
              <a:cs typeface="Skia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1991533" y="2295722"/>
            <a:ext cx="1220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latin typeface="Arial Narrow" panose="020B0606020202030204" pitchFamily="34" charset="0"/>
                <a:cs typeface="Skia"/>
              </a:rPr>
              <a:t>VIAJES</a:t>
            </a:r>
            <a:r>
              <a:rPr lang="es-ES" b="1" dirty="0" smtClean="0">
                <a:latin typeface="Arial Narrow" panose="020B0606020202030204" pitchFamily="34" charset="0"/>
                <a:cs typeface="Skia"/>
              </a:rPr>
              <a:t> </a:t>
            </a:r>
            <a:endParaRPr lang="es-ES" b="1" dirty="0">
              <a:latin typeface="Arial Narrow" panose="020B0606020202030204" pitchFamily="34" charset="0"/>
              <a:cs typeface="Skia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3563587" y="1534865"/>
            <a:ext cx="1220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latin typeface="Arial Narrow" panose="020B0606020202030204" pitchFamily="34" charset="0"/>
                <a:cs typeface="Skia"/>
              </a:rPr>
              <a:t>LENGUAS</a:t>
            </a:r>
            <a:endParaRPr lang="es-ES" b="1" dirty="0">
              <a:latin typeface="Arial Narrow" panose="020B0606020202030204" pitchFamily="34" charset="0"/>
              <a:cs typeface="Skia"/>
            </a:endParaRPr>
          </a:p>
        </p:txBody>
      </p:sp>
      <p:sp>
        <p:nvSpPr>
          <p:cNvPr id="29" name="CuadroTexto 28"/>
          <p:cNvSpPr txBox="1"/>
          <p:nvPr/>
        </p:nvSpPr>
        <p:spPr>
          <a:xfrm rot="19778170">
            <a:off x="474180" y="1711062"/>
            <a:ext cx="2762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B050"/>
                </a:solidFill>
                <a:latin typeface="Arial Narrow" panose="020B0606020202030204" pitchFamily="34" charset="0"/>
                <a:cs typeface="Skia"/>
              </a:rPr>
              <a:t>MOTIVACIÓN</a:t>
            </a:r>
            <a:endParaRPr lang="es-ES" sz="3200" b="1" dirty="0">
              <a:solidFill>
                <a:srgbClr val="00B050"/>
              </a:solidFill>
              <a:latin typeface="Arial Narrow" panose="020B0606020202030204" pitchFamily="34" charset="0"/>
              <a:cs typeface="Skia"/>
            </a:endParaRPr>
          </a:p>
        </p:txBody>
      </p:sp>
    </p:spTree>
    <p:extLst>
      <p:ext uri="{BB962C8B-B14F-4D97-AF65-F5344CB8AC3E}">
        <p14:creationId xmlns:p14="http://schemas.microsoft.com/office/powerpoint/2010/main" val="266446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redondeado 8"/>
          <p:cNvSpPr/>
          <p:nvPr/>
        </p:nvSpPr>
        <p:spPr>
          <a:xfrm>
            <a:off x="772804" y="1152525"/>
            <a:ext cx="7544344" cy="45730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endParaRPr lang="es-ES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>
              <a:buFontTx/>
              <a:buChar char="-"/>
            </a:pPr>
            <a:endParaRPr lang="es-ES" dirty="0" smtClean="0">
              <a:latin typeface="Arial Narrow" panose="020B0606020202030204" pitchFamily="34" charset="0"/>
              <a:cs typeface="Skia"/>
            </a:endParaRPr>
          </a:p>
          <a:p>
            <a:pPr lvl="1"/>
            <a:endParaRPr lang="es-ES" sz="2800" dirty="0">
              <a:latin typeface="Arial Narrow" panose="020B0606020202030204" pitchFamily="34" charset="0"/>
              <a:cs typeface="Skia"/>
            </a:endParaRPr>
          </a:p>
          <a:p>
            <a:pPr marL="800100" lvl="1" indent="-342900">
              <a:buFontTx/>
              <a:buChar char="-"/>
            </a:pPr>
            <a:endParaRPr lang="es-ES" sz="2800" dirty="0" smtClean="0">
              <a:latin typeface="Arial Narrow" panose="020B0606020202030204" pitchFamily="34" charset="0"/>
              <a:cs typeface="Skia"/>
            </a:endParaRPr>
          </a:p>
          <a:p>
            <a:pPr marL="800100" lvl="1" indent="-342900">
              <a:buFontTx/>
              <a:buChar char="-"/>
            </a:pPr>
            <a:endParaRPr lang="es-ES" sz="2800" dirty="0" smtClean="0">
              <a:latin typeface="Arial Narrow" panose="020B0606020202030204" pitchFamily="34" charset="0"/>
              <a:cs typeface="Skia"/>
            </a:endParaRPr>
          </a:p>
          <a:p>
            <a:pPr marL="800100" lvl="1" indent="-342900">
              <a:buFontTx/>
              <a:buChar char="-"/>
            </a:pPr>
            <a:r>
              <a:rPr lang="es-ES" sz="2800" dirty="0" smtClean="0">
                <a:latin typeface="Arial Narrow" panose="020B0606020202030204" pitchFamily="34" charset="0"/>
                <a:cs typeface="Skia"/>
              </a:rPr>
              <a:t>Objetivos - beneficios</a:t>
            </a:r>
          </a:p>
          <a:p>
            <a:pPr marL="800100" lvl="1" indent="-342900">
              <a:buFontTx/>
              <a:buChar char="-"/>
            </a:pPr>
            <a:r>
              <a:rPr lang="es-ES" sz="2800" dirty="0" smtClean="0">
                <a:latin typeface="Arial Narrow" panose="020B0606020202030204" pitchFamily="34" charset="0"/>
                <a:cs typeface="Skia"/>
              </a:rPr>
              <a:t>Diversidad de programas – calendarios</a:t>
            </a:r>
          </a:p>
          <a:p>
            <a:pPr marL="800100" lvl="1" indent="-342900">
              <a:buFontTx/>
              <a:buChar char="-"/>
            </a:pPr>
            <a:r>
              <a:rPr lang="es-ES" sz="2800" dirty="0">
                <a:latin typeface="Arial Narrow" panose="020B0606020202030204" pitchFamily="34" charset="0"/>
                <a:cs typeface="Skia"/>
              </a:rPr>
              <a:t>Duración y </a:t>
            </a:r>
            <a:r>
              <a:rPr lang="es-ES" sz="2800" dirty="0" smtClean="0">
                <a:latin typeface="Arial Narrow" panose="020B0606020202030204" pitchFamily="34" charset="0"/>
                <a:cs typeface="Skia"/>
              </a:rPr>
              <a:t>retribución</a:t>
            </a:r>
          </a:p>
          <a:p>
            <a:pPr marL="800100" lvl="1" indent="-342900">
              <a:buFontTx/>
              <a:buChar char="-"/>
            </a:pPr>
            <a:r>
              <a:rPr lang="es-ES" sz="2800" dirty="0" smtClean="0">
                <a:latin typeface="Arial Narrow" panose="020B0606020202030204" pitchFamily="34" charset="0"/>
                <a:cs typeface="Skia"/>
              </a:rPr>
              <a:t>Edad, titulación, experiencia(s), idiomas</a:t>
            </a:r>
          </a:p>
          <a:p>
            <a:pPr marL="800100" lvl="1" indent="-342900">
              <a:buFontTx/>
              <a:buChar char="-"/>
            </a:pPr>
            <a:r>
              <a:rPr lang="es-ES" sz="2800" dirty="0" smtClean="0">
                <a:latin typeface="Arial Narrow" panose="020B0606020202030204" pitchFamily="34" charset="0"/>
                <a:cs typeface="Skia"/>
              </a:rPr>
              <a:t>La carta de motivación</a:t>
            </a:r>
          </a:p>
          <a:p>
            <a:pPr marL="800100" lvl="1" indent="-342900">
              <a:buFontTx/>
              <a:buChar char="-"/>
            </a:pPr>
            <a:r>
              <a:rPr lang="es-ES" sz="2800" dirty="0" smtClean="0">
                <a:latin typeface="Arial Narrow" panose="020B0606020202030204" pitchFamily="34" charset="0"/>
                <a:cs typeface="Skia"/>
              </a:rPr>
              <a:t>Las prácticas en Delegaciones UE y Agencias</a:t>
            </a:r>
          </a:p>
          <a:p>
            <a:pPr marL="800100" lvl="1" indent="-342900">
              <a:buFontTx/>
              <a:buChar char="-"/>
            </a:pPr>
            <a:r>
              <a:rPr lang="es-ES" sz="2800" dirty="0" smtClean="0">
                <a:latin typeface="Arial Narrow" panose="020B0606020202030204" pitchFamily="34" charset="0"/>
                <a:cs typeface="Skia"/>
              </a:rPr>
              <a:t>Calendario / Próximas oportunidades</a:t>
            </a:r>
          </a:p>
          <a:p>
            <a:pPr marL="800100" lvl="1" indent="-342900">
              <a:buFontTx/>
              <a:buChar char="-"/>
            </a:pPr>
            <a:r>
              <a:rPr lang="es-ES" sz="2800" dirty="0" smtClean="0">
                <a:latin typeface="Arial Narrow" panose="020B0606020202030204" pitchFamily="34" charset="0"/>
                <a:cs typeface="Skia"/>
              </a:rPr>
              <a:t>BecUE</a:t>
            </a:r>
          </a:p>
          <a:p>
            <a:pPr marL="800100" lvl="1" indent="-342900">
              <a:buFontTx/>
              <a:buChar char="-"/>
            </a:pPr>
            <a:endParaRPr lang="es-ES" sz="2800" dirty="0" smtClean="0">
              <a:latin typeface="Arial Narrow" panose="020B0606020202030204" pitchFamily="34" charset="0"/>
              <a:cs typeface="Skia"/>
            </a:endParaRPr>
          </a:p>
          <a:p>
            <a:pPr marL="800100" lvl="1" indent="-342900">
              <a:buFontTx/>
              <a:buChar char="-"/>
            </a:pPr>
            <a:endParaRPr lang="es-ES" sz="2800" dirty="0">
              <a:latin typeface="Arial Narrow" panose="020B0606020202030204" pitchFamily="34" charset="0"/>
              <a:cs typeface="Segoe UI" panose="020B0502040204020203" pitchFamily="34" charset="0"/>
            </a:endParaRPr>
          </a:p>
          <a:p>
            <a:pPr marL="800100" lvl="1" indent="-342900">
              <a:buFontTx/>
              <a:buChar char="-"/>
            </a:pPr>
            <a:endParaRPr lang="es-ES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>
              <a:buFontTx/>
              <a:buChar char="-"/>
            </a:pPr>
            <a:endParaRPr lang="es-E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/>
            <a:endParaRPr lang="es-E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72804" y="553350"/>
            <a:ext cx="7544344" cy="4507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2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Segoe UI" panose="020B0502040204020203" pitchFamily="34" charset="0"/>
              </a:rPr>
              <a:t>PRÁCTICAS EN INSTITUCIONES UE </a:t>
            </a:r>
            <a:endParaRPr lang="es-ES" sz="2200" b="1" dirty="0">
              <a:solidFill>
                <a:srgbClr val="002060"/>
              </a:solidFill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7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redondeado 8"/>
          <p:cNvSpPr/>
          <p:nvPr/>
        </p:nvSpPr>
        <p:spPr>
          <a:xfrm>
            <a:off x="712419" y="1352143"/>
            <a:ext cx="7544344" cy="45655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3"/>
            <a:r>
              <a:rPr lang="es-ES" dirty="0" smtClean="0">
                <a:latin typeface="Arial Narrow" panose="020B0606020202030204" pitchFamily="34" charset="0"/>
                <a:cs typeface="Segoe UI" panose="020B0502040204020203" pitchFamily="34" charset="0"/>
              </a:rPr>
              <a:t>   </a:t>
            </a:r>
            <a:endParaRPr lang="es-ES" b="1" dirty="0" smtClean="0">
              <a:latin typeface="Arial Narrow" panose="020B0606020202030204" pitchFamily="34" charset="0"/>
              <a:cs typeface="Segoe UI" panose="020B0502040204020203" pitchFamily="34" charset="0"/>
            </a:endParaRPr>
          </a:p>
          <a:p>
            <a:pPr lvl="3" algn="just"/>
            <a:endParaRPr lang="es-ES" b="1" dirty="0" smtClean="0">
              <a:latin typeface="Arial Narrow" panose="020B0606020202030204" pitchFamily="34" charset="0"/>
              <a:cs typeface="Segoe UI" panose="020B0502040204020203" pitchFamily="34" charset="0"/>
            </a:endParaRPr>
          </a:p>
          <a:p>
            <a:pPr lvl="1" algn="just"/>
            <a:endParaRPr lang="es-ES" b="1" dirty="0" smtClean="0">
              <a:latin typeface="Arial Narrow" panose="020B0606020202030204" pitchFamily="34" charset="0"/>
              <a:cs typeface="Segoe UI" panose="020B0502040204020203" pitchFamily="34" charset="0"/>
            </a:endParaRPr>
          </a:p>
          <a:p>
            <a:pPr lvl="1" algn="just"/>
            <a:r>
              <a:rPr lang="es-ES" b="1" dirty="0" smtClean="0">
                <a:latin typeface="Arial Narrow" panose="020B0606020202030204" pitchFamily="34" charset="0"/>
                <a:cs typeface="Segoe UI" panose="020B0502040204020203" pitchFamily="34" charset="0"/>
              </a:rPr>
              <a:t>                           </a:t>
            </a:r>
          </a:p>
          <a:p>
            <a:pPr lvl="1" algn="just"/>
            <a:r>
              <a:rPr lang="es-ES" b="1" dirty="0" smtClean="0">
                <a:latin typeface="Arial Narrow" panose="020B0606020202030204" pitchFamily="34" charset="0"/>
                <a:cs typeface="Segoe UI" panose="020B0502040204020203" pitchFamily="34" charset="0"/>
              </a:rPr>
              <a:t> </a:t>
            </a:r>
            <a:r>
              <a:rPr lang="es-ES" sz="1400" dirty="0" smtClean="0">
                <a:latin typeface="Arial Narrow" panose="020B0606020202030204" pitchFamily="34" charset="0"/>
                <a:cs typeface="Segoe UI" panose="020B0502040204020203" pitchFamily="34" charset="0"/>
              </a:rPr>
              <a:t>  </a:t>
            </a:r>
          </a:p>
          <a:p>
            <a:pPr lvl="3" algn="just"/>
            <a:endParaRPr lang="es-ES" sz="1400" dirty="0" smtClean="0">
              <a:latin typeface="Arial Narrow" panose="020B0606020202030204" pitchFamily="34" charset="0"/>
              <a:cs typeface="Segoe UI" panose="020B0502040204020203" pitchFamily="34" charset="0"/>
            </a:endParaRPr>
          </a:p>
          <a:p>
            <a:pPr lvl="2"/>
            <a:endParaRPr lang="es-ES" sz="2000" dirty="0" smtClean="0">
              <a:latin typeface="Arial Narrow" panose="020B0606020202030204" pitchFamily="34" charset="0"/>
              <a:cs typeface="Segoe UI" panose="020B0502040204020203" pitchFamily="34" charset="0"/>
            </a:endParaRPr>
          </a:p>
          <a:p>
            <a:pPr lvl="1" indent="-184150" algn="just"/>
            <a:endParaRPr lang="es-ES" dirty="0"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72804" y="455493"/>
            <a:ext cx="7544344" cy="7572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2060"/>
                </a:solidFill>
                <a:latin typeface="Skia"/>
                <a:cs typeface="Skia"/>
              </a:rPr>
              <a:t>PRESENCIA DE ESPAÑOLES EN LAS INSTITUCIONES UE</a:t>
            </a:r>
            <a:endParaRPr lang="es-ES" b="1" dirty="0">
              <a:solidFill>
                <a:srgbClr val="002060"/>
              </a:solidFill>
              <a:latin typeface="Skia"/>
              <a:cs typeface="Skia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647" y="1547463"/>
            <a:ext cx="622598" cy="41506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071" y="2086052"/>
            <a:ext cx="622598" cy="41402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07" y="1661247"/>
            <a:ext cx="1528740" cy="863694"/>
          </a:xfrm>
          <a:prstGeom prst="rect">
            <a:avLst/>
          </a:prstGeom>
        </p:spPr>
      </p:pic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9580077"/>
              </p:ext>
            </p:extLst>
          </p:nvPr>
        </p:nvGraphicFramePr>
        <p:xfrm>
          <a:off x="5271527" y="1483743"/>
          <a:ext cx="2577723" cy="1380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3623094" y="1774802"/>
            <a:ext cx="1744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 Narrow" panose="020B0606020202030204" pitchFamily="34" charset="0"/>
              </a:rPr>
              <a:t>PRESENCIA CUANTITATIVA</a:t>
            </a:r>
            <a:endParaRPr lang="es-ES" b="1" dirty="0">
              <a:latin typeface="Arial Narrow" panose="020B0606020202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22970" y="2648465"/>
            <a:ext cx="5129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rial Narrow" panose="020B0606020202030204" pitchFamily="34" charset="0"/>
              </a:rPr>
              <a:t>EL EQUILIBRIO GEOGRAFICO – EL INDICE GUÍA</a:t>
            </a:r>
            <a:endParaRPr lang="es-ES" b="1" dirty="0">
              <a:latin typeface="Arial Narrow" panose="020B060602020203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997341" y="4113613"/>
            <a:ext cx="2500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latin typeface="Arial Narrow" panose="020B0606020202030204" pitchFamily="34" charset="0"/>
              </a:rPr>
              <a:t>AREAS ESTRATEGICAS</a:t>
            </a:r>
            <a:endParaRPr lang="es-ES" sz="1400" b="1" dirty="0">
              <a:latin typeface="Arial Narrow" panose="020B060602020203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997341" y="4456231"/>
            <a:ext cx="3238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latin typeface="Arial Narrow" panose="020B0606020202030204" pitchFamily="34" charset="0"/>
              </a:rPr>
              <a:t>PUESTOS DIRECTIVOS</a:t>
            </a:r>
            <a:endParaRPr lang="es-ES" sz="1400" b="1" dirty="0">
              <a:latin typeface="Arial Narrow" panose="020B060602020203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3817778" y="4800835"/>
            <a:ext cx="3416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latin typeface="Arial Narrow" panose="020B0606020202030204" pitchFamily="34" charset="0"/>
              </a:rPr>
              <a:t>GENERO</a:t>
            </a:r>
            <a:endParaRPr lang="es-ES" sz="1400" b="1" dirty="0">
              <a:latin typeface="Arial Narrow" panose="020B060602020203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352523" y="4108901"/>
            <a:ext cx="37315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latin typeface="Arial Narrow" panose="020B0606020202030204" pitchFamily="34" charset="0"/>
              </a:rPr>
              <a:t>REJUVENECIMIENTO DE PLANTILLAS</a:t>
            </a:r>
            <a:endParaRPr lang="es-ES" sz="1400" b="1" dirty="0">
              <a:latin typeface="Arial Narrow" panose="020B0606020202030204" pitchFamily="34" charset="0"/>
            </a:endParaRPr>
          </a:p>
        </p:txBody>
      </p:sp>
      <p:sp>
        <p:nvSpPr>
          <p:cNvPr id="12" name="Llamada rectangular 11"/>
          <p:cNvSpPr/>
          <p:nvPr/>
        </p:nvSpPr>
        <p:spPr>
          <a:xfrm>
            <a:off x="6777527" y="1440668"/>
            <a:ext cx="914400" cy="612648"/>
          </a:xfrm>
          <a:prstGeom prst="wedge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200" b="1" dirty="0" smtClean="0">
                <a:latin typeface="Arial Narrow" panose="020B0606020202030204" pitchFamily="34" charset="0"/>
              </a:rPr>
              <a:t>9 %</a:t>
            </a:r>
            <a:endParaRPr lang="es-ES" sz="3200" b="1" dirty="0">
              <a:latin typeface="Arial Narrow" panose="020B060602020203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3870583" y="4402150"/>
            <a:ext cx="4287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latin typeface="Arial Narrow" panose="020B0606020202030204" pitchFamily="34" charset="0"/>
              </a:rPr>
              <a:t>RELACIONES DE EMPLEO Y CATEGORIAS</a:t>
            </a:r>
            <a:endParaRPr lang="es-ES" sz="1400" b="1" dirty="0">
              <a:latin typeface="Arial Narrow" panose="020B060602020203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1679037" y="4813098"/>
            <a:ext cx="3416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latin typeface="Arial Narrow" panose="020B0606020202030204" pitchFamily="34" charset="0"/>
              </a:rPr>
              <a:t>INSTITUCIONES Y AGENCIAS</a:t>
            </a:r>
            <a:endParaRPr lang="es-ES" sz="14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20" name="Gráfic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3306338"/>
              </p:ext>
            </p:extLst>
          </p:nvPr>
        </p:nvGraphicFramePr>
        <p:xfrm>
          <a:off x="1337094" y="3155028"/>
          <a:ext cx="6702725" cy="835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26231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772804" y="524474"/>
            <a:ext cx="7544344" cy="4507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Skia"/>
              </a:rPr>
              <a:t>UDA REPER : INFORMACIÓN Y CONTACTO </a:t>
            </a:r>
            <a:endParaRPr lang="es-ES" sz="2000" b="1" dirty="0">
              <a:solidFill>
                <a:srgbClr val="002060"/>
              </a:solidFill>
              <a:latin typeface="Arial Narrow" panose="020B0606020202030204" pitchFamily="34" charset="0"/>
              <a:cs typeface="Skia"/>
            </a:endParaRPr>
          </a:p>
        </p:txBody>
      </p:sp>
      <p:pic>
        <p:nvPicPr>
          <p:cNvPr id="8" name="Imagen 7" descr="cid:image002.png@01D85892.0B7D7330"/>
          <p:cNvPicPr/>
          <p:nvPr/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224" y="2927837"/>
            <a:ext cx="2040556" cy="24063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510139" y="1876926"/>
            <a:ext cx="7603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s-ES" sz="3600" dirty="0" smtClean="0">
                <a:solidFill>
                  <a:srgbClr val="0070C0"/>
                </a:solidFill>
                <a:latin typeface="Arial Narrow" panose="020B0606020202030204" pitchFamily="34" charset="0"/>
                <a:cs typeface="Skia"/>
                <a:hlinkClick r:id="rId4"/>
              </a:rPr>
              <a:t>unidadpresencia@reper.maec.es</a:t>
            </a:r>
            <a:endParaRPr lang="es-ES" sz="3600" dirty="0">
              <a:solidFill>
                <a:srgbClr val="0070C0"/>
              </a:solidFill>
              <a:latin typeface="Arial Narrow" panose="020B0606020202030204" pitchFamily="34" charset="0"/>
              <a:cs typeface="Skia"/>
            </a:endParaRPr>
          </a:p>
        </p:txBody>
      </p:sp>
    </p:spTree>
    <p:extLst>
      <p:ext uri="{BB962C8B-B14F-4D97-AF65-F5344CB8AC3E}">
        <p14:creationId xmlns:p14="http://schemas.microsoft.com/office/powerpoint/2010/main" val="87793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72804" y="455493"/>
            <a:ext cx="7544344" cy="7572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002060"/>
                </a:solidFill>
                <a:latin typeface="Arial Narrow" panose="020B0606020202030204" pitchFamily="34" charset="0"/>
                <a:cs typeface="Segoe UI" panose="020B0502040204020203" pitchFamily="34" charset="0"/>
              </a:rPr>
              <a:t>LA REPRESENTACIÓN PERMANENTE DE ESPAÑA ANTE LA UE Y SU UNIDAD DE APOYO A LA PRESENCIA DE ESPAÑOLES EN LAS INSTITUCIONES DE LA UE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242" y="1411497"/>
            <a:ext cx="2356905" cy="1418330"/>
          </a:xfrm>
          <a:prstGeom prst="rect">
            <a:avLst/>
          </a:prstGeom>
        </p:spPr>
      </p:pic>
      <p:pic>
        <p:nvPicPr>
          <p:cNvPr id="4102" name="Picture 6" descr="Ver las imágenes de orige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05" y="1411497"/>
            <a:ext cx="2528660" cy="141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Ver las imágenes de orige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04" y="3634369"/>
            <a:ext cx="2528660" cy="141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Ver las imágenes de origen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580" y="1411497"/>
            <a:ext cx="2374547" cy="141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Ver las imágenes de origen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336" y="3634368"/>
            <a:ext cx="2374547" cy="141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Resultado de imagen de Cooperación 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755" y="3634369"/>
            <a:ext cx="2356906" cy="141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/>
          <p:cNvSpPr txBox="1"/>
          <p:nvPr/>
        </p:nvSpPr>
        <p:spPr>
          <a:xfrm>
            <a:off x="1193163" y="2932016"/>
            <a:ext cx="16030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smtClean="0">
                <a:latin typeface="Arial Narrow" panose="020B0606020202030204" pitchFamily="34" charset="0"/>
              </a:rPr>
              <a:t>SEGUIMIENTO ESTADISTICO Y BASES DE DATOS</a:t>
            </a:r>
            <a:endParaRPr lang="es-ES" sz="1100" b="1" dirty="0">
              <a:latin typeface="Arial Narrow" panose="020B0606020202030204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3743443" y="2932015"/>
            <a:ext cx="18103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smtClean="0">
                <a:latin typeface="Arial Narrow" panose="020B0606020202030204" pitchFamily="34" charset="0"/>
              </a:rPr>
              <a:t>INFORMACION Y DIVULGACION DE OPORTUNIDADES </a:t>
            </a:r>
            <a:endParaRPr lang="es-ES" sz="1100" b="1" dirty="0">
              <a:latin typeface="Arial Narrow" panose="020B0606020202030204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6148155" y="2932016"/>
            <a:ext cx="18103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smtClean="0">
                <a:latin typeface="Arial Narrow" panose="020B0606020202030204" pitchFamily="34" charset="0"/>
              </a:rPr>
              <a:t>ORIENTACION Y ASESORAMIENTO</a:t>
            </a:r>
            <a:endParaRPr lang="es-ES" sz="1100" b="1" dirty="0">
              <a:latin typeface="Arial Narrow" panose="020B0606020202030204" pitchFamily="34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1193163" y="5154888"/>
            <a:ext cx="160306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smtClean="0">
                <a:latin typeface="Arial Narrow" panose="020B0606020202030204" pitchFamily="34" charset="0"/>
              </a:rPr>
              <a:t>PROMOCION Y APOYO A LA CARRERA PROFESIONAL MEDIANTE EL IMPULSO DE REDES</a:t>
            </a:r>
            <a:endParaRPr lang="es-ES" sz="1100" b="1" dirty="0">
              <a:latin typeface="Arial Narrow" panose="020B0606020202030204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3847077" y="5154888"/>
            <a:ext cx="1603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smtClean="0">
                <a:latin typeface="Arial Narrow" panose="020B0606020202030204" pitchFamily="34" charset="0"/>
              </a:rPr>
              <a:t>GESTION DE ESTANCIAS TEMPORALES DE EMPLEADOS PUBLICOS ESPAÑOLES </a:t>
            </a:r>
            <a:endParaRPr lang="es-ES" sz="1100" b="1" dirty="0">
              <a:latin typeface="Arial Narrow" panose="020B0606020202030204" pitchFamily="34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6251789" y="5154887"/>
            <a:ext cx="160306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smtClean="0">
                <a:latin typeface="Arial Narrow" panose="020B0606020202030204" pitchFamily="34" charset="0"/>
              </a:rPr>
              <a:t>RELACIONES Y COOPERACION CON OTRAS INSTITUCIONES</a:t>
            </a:r>
            <a:endParaRPr lang="es-ES" sz="11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58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redondeado 8"/>
          <p:cNvSpPr/>
          <p:nvPr/>
        </p:nvSpPr>
        <p:spPr>
          <a:xfrm>
            <a:off x="685909" y="1372251"/>
            <a:ext cx="7544344" cy="41010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s-ES" sz="1400" dirty="0" smtClean="0"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72804" y="455493"/>
            <a:ext cx="7544344" cy="7572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Skia"/>
              </a:rPr>
              <a:t>¿ POR QUÉ TRABAJAR EN LAS INSTITUCIONES UE ?</a:t>
            </a:r>
            <a:endParaRPr lang="es-ES" sz="2400" b="1" dirty="0">
              <a:solidFill>
                <a:srgbClr val="002060"/>
              </a:solidFill>
              <a:latin typeface="Arial Narrow" panose="020B0606020202030204" pitchFamily="34" charset="0"/>
              <a:cs typeface="Skia"/>
            </a:endParaRPr>
          </a:p>
        </p:txBody>
      </p:sp>
      <p:pic>
        <p:nvPicPr>
          <p:cNvPr id="10" name="Imagen 9" descr="C:\Users\CPla\AppData\Local\Microsoft\Windows\INetCache\Content.MSO\A4FEA5DE.tmp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74" y="1709505"/>
            <a:ext cx="1790247" cy="1418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118" y="1732576"/>
            <a:ext cx="1533858" cy="137594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987" y="1732576"/>
            <a:ext cx="1603225" cy="1361466"/>
          </a:xfrm>
          <a:prstGeom prst="rect">
            <a:avLst/>
          </a:prstGeom>
        </p:spPr>
      </p:pic>
      <p:pic>
        <p:nvPicPr>
          <p:cNvPr id="13" name="Imagen 12" descr="Resultado de imagen de COMUNICACION">
            <a:hlinkClick r:id="rId5"/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549" y="1689663"/>
            <a:ext cx="1344636" cy="1404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 descr="C:\Users\CPla\AppData\Local\Microsoft\Windows\INetCache\Content.MSO\D482927F.tmp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118" y="3511301"/>
            <a:ext cx="1533842" cy="1112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986" y="3422788"/>
            <a:ext cx="1603225" cy="117258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549" y="3422788"/>
            <a:ext cx="1344636" cy="117258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91" y="3530997"/>
            <a:ext cx="1715429" cy="1092832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2869262" y="3108520"/>
            <a:ext cx="1603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smtClean="0">
                <a:latin typeface="Arial Narrow" panose="020B0606020202030204" pitchFamily="34" charset="0"/>
              </a:rPr>
              <a:t>PROYECTO EUROPEO</a:t>
            </a:r>
            <a:endParaRPr lang="es-ES" sz="1100" b="1" dirty="0">
              <a:latin typeface="Arial Narrow" panose="020B060602020203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4748146" y="3127610"/>
            <a:ext cx="30780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smtClean="0">
                <a:latin typeface="Arial Narrow" panose="020B0606020202030204" pitchFamily="34" charset="0"/>
              </a:rPr>
              <a:t>ENTORNO MULTICULTURAL Y MULTILINGUE</a:t>
            </a:r>
            <a:endParaRPr lang="es-ES" sz="1100" b="1" dirty="0">
              <a:latin typeface="Arial Narrow" panose="020B060602020203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2941910" y="4714942"/>
            <a:ext cx="16030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smtClean="0">
                <a:latin typeface="Arial Narrow" panose="020B0606020202030204" pitchFamily="34" charset="0"/>
              </a:rPr>
              <a:t>CARRERA PROFESIONAL</a:t>
            </a:r>
            <a:endParaRPr lang="es-ES" sz="1100" b="1" dirty="0">
              <a:latin typeface="Arial Narrow" panose="020B0606020202030204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1102700" y="4714943"/>
            <a:ext cx="16030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smtClean="0">
                <a:latin typeface="Arial Narrow" panose="020B0606020202030204" pitchFamily="34" charset="0"/>
              </a:rPr>
              <a:t>CONDICIONES ECONOMICAS</a:t>
            </a:r>
            <a:endParaRPr lang="es-ES" sz="1100" b="1" dirty="0">
              <a:latin typeface="Arial Narrow" panose="020B0606020202030204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4801467" y="4696038"/>
            <a:ext cx="149784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smtClean="0">
                <a:latin typeface="Arial Narrow" panose="020B0606020202030204" pitchFamily="34" charset="0"/>
              </a:rPr>
              <a:t>MOVILIDAD FUNCIONAL E INTERINSTITUCIONAL </a:t>
            </a:r>
            <a:endParaRPr lang="es-ES" sz="1100" b="1" dirty="0">
              <a:latin typeface="Arial Narrow" panose="020B0606020202030204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6444997" y="4725705"/>
            <a:ext cx="16030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smtClean="0">
                <a:latin typeface="Arial Narrow" panose="020B0606020202030204" pitchFamily="34" charset="0"/>
              </a:rPr>
              <a:t>CONDICIONES DE TRABAJO</a:t>
            </a:r>
            <a:endParaRPr lang="es-ES" sz="1100" b="1" dirty="0">
              <a:latin typeface="Arial Narrow" panose="020B0606020202030204" pitchFamily="34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1069564" y="3144557"/>
            <a:ext cx="16030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smtClean="0">
                <a:latin typeface="Arial Narrow" panose="020B0606020202030204" pitchFamily="34" charset="0"/>
              </a:rPr>
              <a:t>EMPLEO PUBLICO</a:t>
            </a:r>
            <a:endParaRPr lang="es-ES" sz="11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35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redondeado 8"/>
          <p:cNvSpPr/>
          <p:nvPr/>
        </p:nvSpPr>
        <p:spPr>
          <a:xfrm>
            <a:off x="685909" y="1372251"/>
            <a:ext cx="7544344" cy="41010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4000" b="1" dirty="0">
              <a:latin typeface="Arial Narrow" panose="020B0606020202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72804" y="455493"/>
            <a:ext cx="7544344" cy="7572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Skia"/>
              </a:rPr>
              <a:t>PUEDE QUE PARTAMOS DE UNA IDEA ERRONEA</a:t>
            </a:r>
            <a:endParaRPr lang="es-ES" sz="2400" b="1" dirty="0">
              <a:solidFill>
                <a:srgbClr val="002060"/>
              </a:solidFill>
              <a:latin typeface="Arial Narrow" panose="020B0606020202030204" pitchFamily="34" charset="0"/>
              <a:cs typeface="Skia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323833" y="1991627"/>
            <a:ext cx="64826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 Narrow" panose="020B0606020202030204" pitchFamily="34" charset="0"/>
              </a:rPr>
              <a:t>Se </a:t>
            </a:r>
            <a:r>
              <a:rPr lang="es-ES" sz="3600" b="1" dirty="0" smtClean="0">
                <a:latin typeface="Arial Narrow" panose="020B0606020202030204" pitchFamily="34" charset="0"/>
              </a:rPr>
              <a:t>trata</a:t>
            </a:r>
            <a:r>
              <a:rPr lang="en-US" sz="3600" b="1" dirty="0" smtClean="0">
                <a:latin typeface="Arial Narrow" panose="020B0606020202030204" pitchFamily="34" charset="0"/>
              </a:rPr>
              <a:t> de </a:t>
            </a:r>
            <a:r>
              <a:rPr lang="en-US" sz="3600" b="1" dirty="0">
                <a:latin typeface="Arial Narrow" panose="020B0606020202030204" pitchFamily="34" charset="0"/>
              </a:rPr>
              <a:t>t</a:t>
            </a:r>
            <a:r>
              <a:rPr lang="en-US" sz="3600" b="1" dirty="0" smtClean="0">
                <a:latin typeface="Arial Narrow" panose="020B0606020202030204" pitchFamily="34" charset="0"/>
              </a:rPr>
              <a:t>rabajar como funcionario en la </a:t>
            </a:r>
            <a:r>
              <a:rPr lang="es-ES" sz="3600" b="1" dirty="0" smtClean="0">
                <a:latin typeface="Arial Narrow" panose="020B0606020202030204" pitchFamily="34" charset="0"/>
              </a:rPr>
              <a:t>Comisión</a:t>
            </a:r>
            <a:r>
              <a:rPr lang="en-US" sz="3600" b="1" dirty="0" smtClean="0">
                <a:latin typeface="Arial Narrow" panose="020B0606020202030204" pitchFamily="34" charset="0"/>
              </a:rPr>
              <a:t> </a:t>
            </a:r>
            <a:r>
              <a:rPr lang="es-ES" sz="3600" b="1" dirty="0" smtClean="0">
                <a:latin typeface="Arial Narrow" panose="020B0606020202030204" pitchFamily="34" charset="0"/>
              </a:rPr>
              <a:t>Europea</a:t>
            </a:r>
            <a:r>
              <a:rPr lang="en-US" sz="3600" b="1" dirty="0" smtClean="0">
                <a:latin typeface="Arial Narrow" panose="020B0606020202030204" pitchFamily="34" charset="0"/>
              </a:rPr>
              <a:t> en Bruselas </a:t>
            </a:r>
            <a:r>
              <a:rPr lang="es-ES" sz="3600" b="1" dirty="0" smtClean="0">
                <a:latin typeface="Arial Narrow" panose="020B0606020202030204" pitchFamily="34" charset="0"/>
              </a:rPr>
              <a:t>siendo</a:t>
            </a:r>
            <a:r>
              <a:rPr lang="en-US" sz="3600" b="1" dirty="0" smtClean="0">
                <a:latin typeface="Arial Narrow" panose="020B0606020202030204" pitchFamily="34" charset="0"/>
              </a:rPr>
              <a:t> </a:t>
            </a:r>
            <a:r>
              <a:rPr lang="es-ES" sz="3600" b="1" dirty="0" smtClean="0">
                <a:latin typeface="Arial Narrow" panose="020B0606020202030204" pitchFamily="34" charset="0"/>
              </a:rPr>
              <a:t>titulado</a:t>
            </a:r>
            <a:r>
              <a:rPr lang="en-US" sz="3600" b="1" dirty="0" smtClean="0">
                <a:latin typeface="Arial Narrow" panose="020B0606020202030204" pitchFamily="34" charset="0"/>
              </a:rPr>
              <a:t> </a:t>
            </a:r>
            <a:r>
              <a:rPr lang="es-ES" sz="3600" b="1" dirty="0" smtClean="0">
                <a:latin typeface="Arial Narrow" panose="020B0606020202030204" pitchFamily="34" charset="0"/>
              </a:rPr>
              <a:t>universitario</a:t>
            </a:r>
            <a:r>
              <a:rPr lang="en-US" sz="3600" b="1" dirty="0" smtClean="0">
                <a:latin typeface="Arial Narrow" panose="020B0606020202030204" pitchFamily="34" charset="0"/>
              </a:rPr>
              <a:t> en un </a:t>
            </a:r>
            <a:r>
              <a:rPr lang="es-ES" sz="3600" b="1" dirty="0" smtClean="0">
                <a:latin typeface="Arial Narrow" panose="020B0606020202030204" pitchFamily="34" charset="0"/>
              </a:rPr>
              <a:t>ámbito</a:t>
            </a:r>
            <a:r>
              <a:rPr lang="en-US" sz="3600" b="1" dirty="0" smtClean="0">
                <a:latin typeface="Arial Narrow" panose="020B0606020202030204" pitchFamily="34" charset="0"/>
              </a:rPr>
              <a:t> </a:t>
            </a:r>
            <a:r>
              <a:rPr lang="es-ES" sz="3600" b="1" dirty="0" smtClean="0">
                <a:latin typeface="Arial Narrow" panose="020B0606020202030204" pitchFamily="34" charset="0"/>
              </a:rPr>
              <a:t>jurídico</a:t>
            </a:r>
            <a:r>
              <a:rPr lang="en-US" sz="3600" b="1" dirty="0" smtClean="0">
                <a:latin typeface="Arial Narrow" panose="020B0606020202030204" pitchFamily="34" charset="0"/>
              </a:rPr>
              <a:t> o </a:t>
            </a:r>
            <a:r>
              <a:rPr lang="es-ES" sz="3600" b="1" dirty="0" smtClean="0">
                <a:latin typeface="Arial Narrow" panose="020B0606020202030204" pitchFamily="34" charset="0"/>
              </a:rPr>
              <a:t>económico</a:t>
            </a:r>
            <a:endParaRPr lang="es-ES" sz="3600" b="1" dirty="0">
              <a:latin typeface="Arial Narrow" panose="020B0606020202030204" pitchFamily="34" charset="0"/>
            </a:endParaRPr>
          </a:p>
        </p:txBody>
      </p:sp>
      <p:sp>
        <p:nvSpPr>
          <p:cNvPr id="8" name="Multiplicar 7"/>
          <p:cNvSpPr/>
          <p:nvPr/>
        </p:nvSpPr>
        <p:spPr>
          <a:xfrm>
            <a:off x="245660" y="968990"/>
            <a:ext cx="8639033" cy="485860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8197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redondeado 8"/>
          <p:cNvSpPr/>
          <p:nvPr/>
        </p:nvSpPr>
        <p:spPr>
          <a:xfrm>
            <a:off x="648979" y="1207370"/>
            <a:ext cx="7544344" cy="4525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2" algn="ctr"/>
            <a:endParaRPr lang="es-E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2" algn="ctr"/>
            <a:endParaRPr lang="es-E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923" y="1430041"/>
            <a:ext cx="1409700" cy="96213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250" y="3704583"/>
            <a:ext cx="3047781" cy="177229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7400" y="3683203"/>
            <a:ext cx="2851150" cy="179367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923" y="2489210"/>
            <a:ext cx="1409700" cy="96665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5591" y="1911110"/>
            <a:ext cx="1694790" cy="158644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4370" y="1880853"/>
            <a:ext cx="1771714" cy="1749677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2705101" y="1234286"/>
            <a:ext cx="901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80%</a:t>
            </a:r>
            <a:endParaRPr lang="es-ES" sz="3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Flecha derecha 12"/>
          <p:cNvSpPr/>
          <p:nvPr/>
        </p:nvSpPr>
        <p:spPr>
          <a:xfrm rot="3574637" flipV="1">
            <a:off x="3448830" y="1603550"/>
            <a:ext cx="472894" cy="416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Flecha derecha 15"/>
          <p:cNvSpPr/>
          <p:nvPr/>
        </p:nvSpPr>
        <p:spPr>
          <a:xfrm rot="7218201" flipV="1">
            <a:off x="2257876" y="1627813"/>
            <a:ext cx="472894" cy="416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Rectángulo 16"/>
          <p:cNvSpPr/>
          <p:nvPr/>
        </p:nvSpPr>
        <p:spPr>
          <a:xfrm>
            <a:off x="825228" y="506091"/>
            <a:ext cx="7544344" cy="4507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Skia"/>
              </a:rPr>
              <a:t>NO SOLO EN  BRUSELAS </a:t>
            </a:r>
            <a:endParaRPr lang="es-ES" sz="2000" b="1" dirty="0">
              <a:solidFill>
                <a:srgbClr val="002060"/>
              </a:solidFill>
              <a:latin typeface="Arial Narrow" panose="020B0606020202030204" pitchFamily="34" charset="0"/>
              <a:cs typeface="Skia"/>
            </a:endParaRPr>
          </a:p>
        </p:txBody>
      </p:sp>
    </p:spTree>
    <p:extLst>
      <p:ext uri="{BB962C8B-B14F-4D97-AF65-F5344CB8AC3E}">
        <p14:creationId xmlns:p14="http://schemas.microsoft.com/office/powerpoint/2010/main" val="275400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451" y="1078588"/>
            <a:ext cx="2365582" cy="103706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772804" y="447472"/>
            <a:ext cx="7544344" cy="4507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Skia"/>
              </a:rPr>
              <a:t>NO SOLO EN LA COMISION EUROPEA </a:t>
            </a:r>
            <a:endParaRPr lang="es-ES" sz="2000" b="1" dirty="0">
              <a:solidFill>
                <a:srgbClr val="002060"/>
              </a:solidFill>
              <a:latin typeface="Arial Narrow" panose="020B0606020202030204" pitchFamily="34" charset="0"/>
              <a:cs typeface="Skia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0540" y="984865"/>
            <a:ext cx="1330614" cy="109652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917" y="1078587"/>
            <a:ext cx="1820820" cy="899171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6765370" y="1180070"/>
            <a:ext cx="1729198" cy="3170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5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Skia"/>
              </a:rPr>
              <a:t>+ AGENCIAS EJECUTIVAS</a:t>
            </a:r>
            <a:endParaRPr lang="es-ES" sz="1050" b="1" dirty="0">
              <a:solidFill>
                <a:srgbClr val="002060"/>
              </a:solidFill>
              <a:latin typeface="Arial Narrow" panose="020B0606020202030204" pitchFamily="34" charset="0"/>
              <a:cs typeface="Skia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088437" y="1185307"/>
            <a:ext cx="1498910" cy="3117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5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Skia"/>
              </a:rPr>
              <a:t>+ GRUPOS POLITICOS</a:t>
            </a:r>
            <a:endParaRPr lang="es-ES" sz="1050" b="1" dirty="0">
              <a:solidFill>
                <a:srgbClr val="002060"/>
              </a:solidFill>
              <a:latin typeface="Arial Narrow" panose="020B0606020202030204" pitchFamily="34" charset="0"/>
              <a:cs typeface="Skia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336" y="2516197"/>
            <a:ext cx="1010257" cy="68982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2375" y="2312970"/>
            <a:ext cx="1058811" cy="45433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2315" y="2523322"/>
            <a:ext cx="813532" cy="690408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5904" y="3909264"/>
            <a:ext cx="45850" cy="541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0078" y="2533234"/>
            <a:ext cx="835877" cy="68820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27913" y="2141887"/>
            <a:ext cx="1689235" cy="69302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6837" y="3318451"/>
            <a:ext cx="827900" cy="732936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81056" y="3318088"/>
            <a:ext cx="962670" cy="711829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65370" y="3318088"/>
            <a:ext cx="1197164" cy="711829"/>
          </a:xfrm>
          <a:prstGeom prst="rect">
            <a:avLst/>
          </a:prstGeom>
        </p:spPr>
      </p:pic>
      <p:sp>
        <p:nvSpPr>
          <p:cNvPr id="20" name="Rectángulo redondeado 19"/>
          <p:cNvSpPr/>
          <p:nvPr/>
        </p:nvSpPr>
        <p:spPr>
          <a:xfrm>
            <a:off x="815023" y="4190489"/>
            <a:ext cx="7413528" cy="184455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s-ES" sz="1600" dirty="0"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pic>
        <p:nvPicPr>
          <p:cNvPr id="22" name="Picture 6" descr="Agencia Europea para la Seguridad y la Salud en el Trabajo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210" y="4268132"/>
            <a:ext cx="847759" cy="58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Fusion For Energy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081" y="4978273"/>
            <a:ext cx="1463906" cy="44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8" descr="European Union Satellite Centre - Logo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314" y="5308048"/>
            <a:ext cx="767432" cy="57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Ir a la página principal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564" y="5452665"/>
            <a:ext cx="1630453" cy="43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8" descr="Logotipo EIGE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581" y="4272698"/>
            <a:ext cx="1381879" cy="57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6" descr="https://euaa.europa.eu/themes/custom/euaa/logo.png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548" y="4959404"/>
            <a:ext cx="768239" cy="37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903065" y="4381975"/>
            <a:ext cx="1004581" cy="544148"/>
          </a:xfrm>
          <a:prstGeom prst="rect">
            <a:avLst/>
          </a:prstGeom>
        </p:spPr>
      </p:pic>
      <p:pic>
        <p:nvPicPr>
          <p:cNvPr id="32" name="Imagen 31"/>
          <p:cNvPicPr/>
          <p:nvPr/>
        </p:nvPicPr>
        <p:blipFill>
          <a:blip r:embed="rId21"/>
          <a:stretch>
            <a:fillRect/>
          </a:stretch>
        </p:blipFill>
        <p:spPr>
          <a:xfrm>
            <a:off x="2898752" y="5145870"/>
            <a:ext cx="963962" cy="526320"/>
          </a:xfrm>
          <a:prstGeom prst="rect">
            <a:avLst/>
          </a:prstGeom>
        </p:spPr>
      </p:pic>
      <p:pic>
        <p:nvPicPr>
          <p:cNvPr id="8194" name="Picture 2" descr="Ver las imágenes de origen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038" y="5362606"/>
            <a:ext cx="1111110" cy="53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5951" y="2173686"/>
            <a:ext cx="805232" cy="80523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332" y="4773580"/>
            <a:ext cx="788107" cy="41823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566" y="4375662"/>
            <a:ext cx="1567776" cy="30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1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Resultado de imagen de fortalez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772804" y="447472"/>
            <a:ext cx="7544344" cy="4507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Segoe UI" panose="020B0502040204020203" pitchFamily="34" charset="0"/>
              </a:rPr>
              <a:t>   NO SOLO COMO FUNCIONARIO </a:t>
            </a:r>
            <a:endParaRPr lang="es-ES" sz="2400" b="1" dirty="0">
              <a:solidFill>
                <a:srgbClr val="002060"/>
              </a:solidFill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882159" y="1652530"/>
            <a:ext cx="3650783" cy="49638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4150" indent="-1588" algn="ctr">
              <a:tabLst>
                <a:tab pos="182563" algn="l"/>
              </a:tabLst>
            </a:pPr>
            <a:r>
              <a:rPr lang="es-ES" sz="2000" b="1" dirty="0" smtClean="0">
                <a:solidFill>
                  <a:srgbClr val="C00000"/>
                </a:solidFill>
                <a:latin typeface="Skia"/>
                <a:cs typeface="Skia"/>
              </a:rPr>
              <a:t>FUNCIONARIOS</a:t>
            </a:r>
            <a:endParaRPr lang="es-ES" sz="2000" b="1" dirty="0">
              <a:solidFill>
                <a:srgbClr val="C00000"/>
              </a:solidFill>
              <a:latin typeface="Skia"/>
              <a:cs typeface="Skia"/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4621732" y="1656226"/>
            <a:ext cx="1095435" cy="10384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4150" indent="-1588">
              <a:tabLst>
                <a:tab pos="182563" algn="l"/>
              </a:tabLst>
            </a:pPr>
            <a:r>
              <a:rPr lang="es-ES" sz="1600" b="1" dirty="0" smtClean="0">
                <a:solidFill>
                  <a:schemeClr val="tx1"/>
                </a:solidFill>
                <a:latin typeface="Skia"/>
                <a:cs typeface="Skia"/>
              </a:rPr>
              <a:t>  AD</a:t>
            </a:r>
            <a:endParaRPr lang="es-ES" sz="1600" b="1" dirty="0">
              <a:solidFill>
                <a:schemeClr val="tx1"/>
              </a:solidFill>
              <a:latin typeface="Skia"/>
              <a:cs typeface="Skia"/>
            </a:endParaRPr>
          </a:p>
        </p:txBody>
      </p:sp>
      <p:sp>
        <p:nvSpPr>
          <p:cNvPr id="23" name="Rectángulo redondeado 22"/>
          <p:cNvSpPr/>
          <p:nvPr/>
        </p:nvSpPr>
        <p:spPr>
          <a:xfrm>
            <a:off x="894193" y="2210627"/>
            <a:ext cx="3650783" cy="4712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4150" indent="-1588" algn="ctr">
              <a:tabLst>
                <a:tab pos="182563" algn="l"/>
              </a:tabLst>
            </a:pPr>
            <a:r>
              <a:rPr lang="es-ES" sz="1400" b="1" dirty="0" smtClean="0">
                <a:solidFill>
                  <a:schemeClr val="tx1"/>
                </a:solidFill>
                <a:latin typeface="Skia"/>
                <a:cs typeface="Skia"/>
              </a:rPr>
              <a:t>AGENTES TEMPORALES</a:t>
            </a:r>
            <a:endParaRPr lang="es-ES" sz="1400" b="1" dirty="0">
              <a:solidFill>
                <a:schemeClr val="tx1"/>
              </a:solidFill>
              <a:latin typeface="Skia"/>
              <a:cs typeface="Skia"/>
            </a:endParaRPr>
          </a:p>
        </p:txBody>
      </p:sp>
      <p:sp>
        <p:nvSpPr>
          <p:cNvPr id="30" name="Rectángulo redondeado 29"/>
          <p:cNvSpPr/>
          <p:nvPr/>
        </p:nvSpPr>
        <p:spPr>
          <a:xfrm>
            <a:off x="894192" y="3001258"/>
            <a:ext cx="3650783" cy="6693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4150" indent="-1588" algn="ctr">
              <a:tabLst>
                <a:tab pos="182563" algn="l"/>
              </a:tabLst>
            </a:pPr>
            <a:r>
              <a:rPr lang="es-ES" sz="2000" b="1" dirty="0" smtClean="0">
                <a:solidFill>
                  <a:srgbClr val="C00000"/>
                </a:solidFill>
                <a:latin typeface="Skia"/>
                <a:cs typeface="Skia"/>
              </a:rPr>
              <a:t>AGENTES CONTRACTUALES</a:t>
            </a:r>
            <a:endParaRPr lang="es-ES" sz="2000" b="1" dirty="0">
              <a:solidFill>
                <a:srgbClr val="C00000"/>
              </a:solidFill>
              <a:latin typeface="Skia"/>
              <a:cs typeface="Skia"/>
            </a:endParaRPr>
          </a:p>
        </p:txBody>
      </p:sp>
      <p:sp>
        <p:nvSpPr>
          <p:cNvPr id="35" name="Rectángulo redondeado 34"/>
          <p:cNvSpPr/>
          <p:nvPr/>
        </p:nvSpPr>
        <p:spPr>
          <a:xfrm>
            <a:off x="863465" y="4174363"/>
            <a:ext cx="3766286" cy="48033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4150" indent="-1588" algn="ctr">
              <a:tabLst>
                <a:tab pos="182563" algn="l"/>
              </a:tabLst>
            </a:pPr>
            <a:r>
              <a:rPr lang="es-ES" sz="1400" b="1" dirty="0" smtClean="0">
                <a:solidFill>
                  <a:schemeClr val="tx1"/>
                </a:solidFill>
                <a:latin typeface="Skia"/>
                <a:cs typeface="Skia"/>
              </a:rPr>
              <a:t>ASISTENTES PARLAMENTARIOS</a:t>
            </a:r>
            <a:endParaRPr lang="es-ES" sz="1400" b="1" dirty="0">
              <a:solidFill>
                <a:schemeClr val="tx1"/>
              </a:solidFill>
              <a:latin typeface="Skia"/>
              <a:cs typeface="Skia"/>
            </a:endParaRPr>
          </a:p>
        </p:txBody>
      </p:sp>
      <p:sp>
        <p:nvSpPr>
          <p:cNvPr id="36" name="Rectángulo redondeado 35"/>
          <p:cNvSpPr/>
          <p:nvPr/>
        </p:nvSpPr>
        <p:spPr>
          <a:xfrm>
            <a:off x="894192" y="4716410"/>
            <a:ext cx="3766286" cy="7393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4150" indent="-1588" algn="ctr">
              <a:tabLst>
                <a:tab pos="182563" algn="l"/>
              </a:tabLst>
            </a:pPr>
            <a:r>
              <a:rPr lang="es-ES" sz="2000" b="1" dirty="0" smtClean="0">
                <a:solidFill>
                  <a:srgbClr val="C00000"/>
                </a:solidFill>
                <a:latin typeface="Skia"/>
                <a:cs typeface="Skia"/>
              </a:rPr>
              <a:t>EXPERTOS NACIONALES</a:t>
            </a:r>
            <a:endParaRPr lang="es-ES" sz="2000" b="1" dirty="0">
              <a:solidFill>
                <a:srgbClr val="C00000"/>
              </a:solidFill>
              <a:latin typeface="Skia"/>
              <a:cs typeface="Skia"/>
            </a:endParaRPr>
          </a:p>
        </p:txBody>
      </p:sp>
      <p:sp>
        <p:nvSpPr>
          <p:cNvPr id="37" name="Rectángulo redondeado 36"/>
          <p:cNvSpPr/>
          <p:nvPr/>
        </p:nvSpPr>
        <p:spPr>
          <a:xfrm>
            <a:off x="4831881" y="4133891"/>
            <a:ext cx="3450773" cy="6693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4150" indent="-1588" algn="ctr">
              <a:tabLst>
                <a:tab pos="182563" algn="l"/>
              </a:tabLst>
            </a:pPr>
            <a:r>
              <a:rPr lang="es-ES" sz="1400" b="1" dirty="0" smtClean="0">
                <a:solidFill>
                  <a:schemeClr val="tx1"/>
                </a:solidFill>
                <a:latin typeface="Skia"/>
                <a:cs typeface="Skia"/>
              </a:rPr>
              <a:t>CONTRATOS DE SUSTITUCION INTERINOS</a:t>
            </a:r>
            <a:endParaRPr lang="es-ES" sz="1400" b="1" dirty="0">
              <a:solidFill>
                <a:schemeClr val="tx1"/>
              </a:solidFill>
              <a:latin typeface="Skia"/>
              <a:cs typeface="Skia"/>
            </a:endParaRPr>
          </a:p>
        </p:txBody>
      </p:sp>
      <p:sp>
        <p:nvSpPr>
          <p:cNvPr id="38" name="Rectángulo redondeado 37"/>
          <p:cNvSpPr/>
          <p:nvPr/>
        </p:nvSpPr>
        <p:spPr>
          <a:xfrm>
            <a:off x="4831882" y="4936865"/>
            <a:ext cx="3473232" cy="51281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4150" indent="-1588" algn="ctr">
              <a:tabLst>
                <a:tab pos="182563" algn="l"/>
              </a:tabLst>
            </a:pPr>
            <a:r>
              <a:rPr lang="es-ES" sz="1400" b="1" dirty="0" smtClean="0">
                <a:solidFill>
                  <a:schemeClr val="tx1"/>
                </a:solidFill>
                <a:latin typeface="Skia"/>
                <a:cs typeface="Skia"/>
              </a:rPr>
              <a:t>INTERPRETES FREE LANCE</a:t>
            </a:r>
            <a:endParaRPr lang="es-ES" sz="1400" b="1" dirty="0">
              <a:solidFill>
                <a:schemeClr val="tx1"/>
              </a:solidFill>
              <a:latin typeface="Skia"/>
              <a:cs typeface="Skia"/>
            </a:endParaRPr>
          </a:p>
        </p:txBody>
      </p:sp>
      <p:sp>
        <p:nvSpPr>
          <p:cNvPr id="39" name="Rectángulo redondeado 38"/>
          <p:cNvSpPr/>
          <p:nvPr/>
        </p:nvSpPr>
        <p:spPr>
          <a:xfrm>
            <a:off x="909556" y="5543262"/>
            <a:ext cx="3735557" cy="44169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4150" indent="-1588" algn="ctr">
              <a:tabLst>
                <a:tab pos="182563" algn="l"/>
              </a:tabLst>
            </a:pPr>
            <a:r>
              <a:rPr lang="es-ES" sz="1400" b="1" dirty="0" smtClean="0">
                <a:solidFill>
                  <a:schemeClr val="tx1"/>
                </a:solidFill>
                <a:latin typeface="Skia"/>
                <a:cs typeface="Skia"/>
              </a:rPr>
              <a:t>EMPRESAS CONTRATADAS</a:t>
            </a:r>
            <a:endParaRPr lang="es-ES" sz="1400" b="1" dirty="0">
              <a:solidFill>
                <a:schemeClr val="tx1"/>
              </a:solidFill>
              <a:latin typeface="Skia"/>
              <a:cs typeface="Skia"/>
            </a:endParaRPr>
          </a:p>
        </p:txBody>
      </p:sp>
      <p:sp>
        <p:nvSpPr>
          <p:cNvPr id="40" name="Rectángulo redondeado 39"/>
          <p:cNvSpPr/>
          <p:nvPr/>
        </p:nvSpPr>
        <p:spPr>
          <a:xfrm>
            <a:off x="4819849" y="5574063"/>
            <a:ext cx="3485265" cy="44169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4150" indent="-1588" algn="ctr">
              <a:tabLst>
                <a:tab pos="182563" algn="l"/>
              </a:tabLst>
            </a:pPr>
            <a:r>
              <a:rPr lang="es-ES" sz="1400" b="1" dirty="0" smtClean="0">
                <a:solidFill>
                  <a:schemeClr val="tx1"/>
                </a:solidFill>
                <a:latin typeface="Skia"/>
                <a:cs typeface="Skia"/>
              </a:rPr>
              <a:t>BECARIOS</a:t>
            </a:r>
            <a:endParaRPr lang="es-ES" sz="1400" b="1" dirty="0">
              <a:solidFill>
                <a:schemeClr val="tx1"/>
              </a:solidFill>
              <a:latin typeface="Skia"/>
              <a:cs typeface="Skia"/>
            </a:endParaRPr>
          </a:p>
        </p:txBody>
      </p:sp>
      <p:sp>
        <p:nvSpPr>
          <p:cNvPr id="41" name="Rectángulo redondeado 40"/>
          <p:cNvSpPr/>
          <p:nvPr/>
        </p:nvSpPr>
        <p:spPr>
          <a:xfrm>
            <a:off x="5836434" y="1652965"/>
            <a:ext cx="1053092" cy="10384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4150" indent="-1588">
              <a:tabLst>
                <a:tab pos="182563" algn="l"/>
              </a:tabLst>
            </a:pPr>
            <a:r>
              <a:rPr lang="es-ES" sz="1600" b="1" dirty="0" smtClean="0">
                <a:solidFill>
                  <a:schemeClr val="tx1"/>
                </a:solidFill>
                <a:latin typeface="Skia"/>
                <a:cs typeface="Skia"/>
              </a:rPr>
              <a:t>AST</a:t>
            </a:r>
            <a:endParaRPr lang="es-ES" sz="1600" b="1" dirty="0">
              <a:solidFill>
                <a:schemeClr val="tx1"/>
              </a:solidFill>
              <a:latin typeface="Skia"/>
              <a:cs typeface="Skia"/>
            </a:endParaRPr>
          </a:p>
        </p:txBody>
      </p:sp>
      <p:sp>
        <p:nvSpPr>
          <p:cNvPr id="42" name="Rectángulo redondeado 41"/>
          <p:cNvSpPr/>
          <p:nvPr/>
        </p:nvSpPr>
        <p:spPr>
          <a:xfrm>
            <a:off x="6978316" y="1658775"/>
            <a:ext cx="1304337" cy="10384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4150" indent="-1588">
              <a:tabLst>
                <a:tab pos="182563" algn="l"/>
              </a:tabLst>
            </a:pPr>
            <a:r>
              <a:rPr lang="es-ES" sz="1600" b="1" dirty="0" smtClean="0">
                <a:solidFill>
                  <a:schemeClr val="tx1"/>
                </a:solidFill>
                <a:latin typeface="Skia"/>
                <a:cs typeface="Skia"/>
              </a:rPr>
              <a:t>AST-SC</a:t>
            </a:r>
            <a:endParaRPr lang="es-ES" sz="1600" b="1" dirty="0">
              <a:solidFill>
                <a:schemeClr val="tx1"/>
              </a:solidFill>
              <a:latin typeface="Skia"/>
              <a:cs typeface="Skia"/>
            </a:endParaRPr>
          </a:p>
        </p:txBody>
      </p:sp>
      <p:sp>
        <p:nvSpPr>
          <p:cNvPr id="43" name="Rectángulo redondeado 42"/>
          <p:cNvSpPr/>
          <p:nvPr/>
        </p:nvSpPr>
        <p:spPr>
          <a:xfrm>
            <a:off x="4660478" y="2872779"/>
            <a:ext cx="1064468" cy="10384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4150" indent="-1588">
              <a:tabLst>
                <a:tab pos="182563" algn="l"/>
              </a:tabLst>
            </a:pPr>
            <a:r>
              <a:rPr lang="es-ES" sz="1600" b="1" dirty="0" smtClean="0">
                <a:solidFill>
                  <a:schemeClr val="tx1"/>
                </a:solidFill>
                <a:latin typeface="Skia"/>
                <a:cs typeface="Skia"/>
              </a:rPr>
              <a:t>GFIV</a:t>
            </a:r>
            <a:endParaRPr lang="es-ES" sz="1600" b="1" dirty="0">
              <a:solidFill>
                <a:schemeClr val="tx1"/>
              </a:solidFill>
              <a:latin typeface="Skia"/>
              <a:cs typeface="Skia"/>
            </a:endParaRPr>
          </a:p>
        </p:txBody>
      </p:sp>
      <p:sp>
        <p:nvSpPr>
          <p:cNvPr id="44" name="Rectángulo redondeado 43"/>
          <p:cNvSpPr/>
          <p:nvPr/>
        </p:nvSpPr>
        <p:spPr>
          <a:xfrm>
            <a:off x="5836434" y="2871696"/>
            <a:ext cx="1053092" cy="10384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4150" indent="-1588">
              <a:tabLst>
                <a:tab pos="182563" algn="l"/>
              </a:tabLst>
            </a:pPr>
            <a:r>
              <a:rPr lang="es-ES" sz="1600" b="1" dirty="0" smtClean="0">
                <a:solidFill>
                  <a:schemeClr val="tx1"/>
                </a:solidFill>
                <a:latin typeface="Skia"/>
                <a:cs typeface="Skia"/>
              </a:rPr>
              <a:t>GFIIIGFII</a:t>
            </a:r>
            <a:endParaRPr lang="es-ES" sz="1600" b="1" dirty="0">
              <a:solidFill>
                <a:schemeClr val="tx1"/>
              </a:solidFill>
              <a:latin typeface="Skia"/>
              <a:cs typeface="Skia"/>
            </a:endParaRPr>
          </a:p>
        </p:txBody>
      </p:sp>
      <p:sp>
        <p:nvSpPr>
          <p:cNvPr id="45" name="Rectángulo redondeado 44"/>
          <p:cNvSpPr/>
          <p:nvPr/>
        </p:nvSpPr>
        <p:spPr>
          <a:xfrm>
            <a:off x="6978555" y="2872779"/>
            <a:ext cx="1304099" cy="10384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4150" indent="-1588">
              <a:tabLst>
                <a:tab pos="182563" algn="l"/>
              </a:tabLst>
            </a:pPr>
            <a:r>
              <a:rPr lang="es-ES" sz="1600" b="1" dirty="0" smtClean="0">
                <a:solidFill>
                  <a:schemeClr val="tx1"/>
                </a:solidFill>
                <a:latin typeface="Skia"/>
                <a:cs typeface="Skia"/>
              </a:rPr>
              <a:t>    GFI</a:t>
            </a:r>
            <a:endParaRPr lang="es-ES" sz="1600" b="1" dirty="0">
              <a:solidFill>
                <a:schemeClr val="tx1"/>
              </a:solidFill>
              <a:latin typeface="Skia"/>
              <a:cs typeface="Skia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857339" y="965393"/>
            <a:ext cx="7544344" cy="4507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Segoe UI" panose="020B0502040204020203" pitchFamily="34" charset="0"/>
              </a:rPr>
              <a:t>NO SOLO PARA UNIVERSITARIOS</a:t>
            </a:r>
            <a:endParaRPr lang="es-ES" sz="2400" b="1" dirty="0">
              <a:solidFill>
                <a:srgbClr val="002060"/>
              </a:solidFill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73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redondeado 5"/>
          <p:cNvSpPr/>
          <p:nvPr/>
        </p:nvSpPr>
        <p:spPr>
          <a:xfrm>
            <a:off x="772804" y="973741"/>
            <a:ext cx="3650783" cy="662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4150" indent="-1588" algn="ctr">
              <a:tabLst>
                <a:tab pos="182563" algn="l"/>
              </a:tabLst>
            </a:pPr>
            <a:r>
              <a:rPr lang="es-ES" sz="1600" b="1" dirty="0" smtClean="0">
                <a:solidFill>
                  <a:schemeClr val="tx1"/>
                </a:solidFill>
                <a:latin typeface="Skia"/>
                <a:cs typeface="Skia"/>
              </a:rPr>
              <a:t>FUNCIONARIOS</a:t>
            </a:r>
            <a:r>
              <a:rPr lang="es-ES" sz="2000" b="1" dirty="0" smtClean="0">
                <a:solidFill>
                  <a:srgbClr val="C00000"/>
                </a:solidFill>
                <a:latin typeface="Skia"/>
                <a:cs typeface="Skia"/>
              </a:rPr>
              <a:t> </a:t>
            </a:r>
            <a:endParaRPr lang="es-ES" sz="2000" b="1" dirty="0">
              <a:solidFill>
                <a:srgbClr val="C00000"/>
              </a:solidFill>
              <a:latin typeface="Skia"/>
              <a:cs typeface="Skia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4600876" y="973743"/>
            <a:ext cx="3657611" cy="6620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4150" indent="-1588" algn="ctr">
              <a:tabLst>
                <a:tab pos="182563" algn="l"/>
              </a:tabLst>
            </a:pPr>
            <a:r>
              <a:rPr lang="es-ES" sz="1600" b="1" dirty="0" smtClean="0">
                <a:solidFill>
                  <a:schemeClr val="tx1"/>
                </a:solidFill>
                <a:latin typeface="Skia"/>
                <a:cs typeface="Skia"/>
              </a:rPr>
              <a:t>AGENTES CONTRACTUALES</a:t>
            </a:r>
            <a:endParaRPr lang="es-ES" sz="1600" b="1" dirty="0">
              <a:solidFill>
                <a:schemeClr val="tx1"/>
              </a:solidFill>
              <a:latin typeface="Skia"/>
              <a:cs typeface="Skia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72804" y="447472"/>
            <a:ext cx="7544344" cy="4507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Segoe UI" panose="020B0502040204020203" pitchFamily="34" charset="0"/>
              </a:rPr>
              <a:t>Y EN MULTIPLES PERFILES Y AREAS DE TRABAJO</a:t>
            </a:r>
            <a:endParaRPr lang="es-ES" sz="2400" b="1" dirty="0">
              <a:solidFill>
                <a:srgbClr val="002060"/>
              </a:solidFill>
              <a:latin typeface="Arial Narrow" panose="020B0606020202030204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878889" y="1775534"/>
            <a:ext cx="7314434" cy="19530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0975" lvl="2"/>
            <a:endParaRPr lang="es-ES" sz="1400" b="1" dirty="0" smtClean="0">
              <a:latin typeface="Skia"/>
              <a:cs typeface="Segoe UI" panose="020B0502040204020203" pitchFamily="34" charset="0"/>
            </a:endParaRPr>
          </a:p>
          <a:p>
            <a:pPr marL="180975" lvl="2"/>
            <a:endParaRPr lang="es-ES" sz="1400" b="1" dirty="0">
              <a:latin typeface="Skia"/>
              <a:cs typeface="Segoe UI" panose="020B0502040204020203" pitchFamily="34" charset="0"/>
            </a:endParaRPr>
          </a:p>
          <a:p>
            <a:pPr marL="180975" lvl="2"/>
            <a:r>
              <a:rPr lang="es-ES" sz="1400" b="1" dirty="0" smtClean="0">
                <a:latin typeface="Skia"/>
                <a:cs typeface="Segoe UI" panose="020B0502040204020203" pitchFamily="34" charset="0"/>
              </a:rPr>
              <a:t>TECNICOS Y ESPECIALIZADOS</a:t>
            </a:r>
          </a:p>
          <a:p>
            <a:pPr marL="180975" lvl="2"/>
            <a:endParaRPr lang="es-ES" sz="1400" b="1" dirty="0">
              <a:latin typeface="Skia"/>
              <a:cs typeface="Segoe UI" panose="020B0502040204020203" pitchFamily="34" charset="0"/>
            </a:endParaRPr>
          </a:p>
          <a:p>
            <a:pPr marL="180975" lvl="2" algn="just"/>
            <a:r>
              <a:rPr lang="es-ES" sz="1400" dirty="0" smtClean="0">
                <a:solidFill>
                  <a:prstClr val="black"/>
                </a:solidFill>
                <a:latin typeface="Skia"/>
                <a:cs typeface="Skia"/>
              </a:rPr>
              <a:t>Traducción e interpretación, </a:t>
            </a:r>
            <a:r>
              <a:rPr lang="es-ES" sz="1400" dirty="0">
                <a:solidFill>
                  <a:prstClr val="black"/>
                </a:solidFill>
                <a:latin typeface="Skia"/>
                <a:cs typeface="Skia"/>
              </a:rPr>
              <a:t>Juristas Lingüistas, Ingenieros, Gestión edificios, TIC, Investigadores, Salud, Seguridad Alimentaria, </a:t>
            </a:r>
            <a:r>
              <a:rPr lang="es-ES" sz="1400" dirty="0" smtClean="0">
                <a:solidFill>
                  <a:prstClr val="black"/>
                </a:solidFill>
                <a:latin typeface="Skia"/>
                <a:cs typeface="Skia"/>
              </a:rPr>
              <a:t>Economia, Estadística, </a:t>
            </a:r>
            <a:r>
              <a:rPr lang="es-ES" sz="1400" dirty="0">
                <a:solidFill>
                  <a:prstClr val="black"/>
                </a:solidFill>
                <a:latin typeface="Skia"/>
                <a:cs typeface="Skia"/>
              </a:rPr>
              <a:t>Auditoría. Transporte, Inspección Nuclear, Productos y sustancias químicas, P</a:t>
            </a:r>
            <a:r>
              <a:rPr lang="es-ES" sz="1400" dirty="0" smtClean="0">
                <a:solidFill>
                  <a:prstClr val="black"/>
                </a:solidFill>
                <a:latin typeface="Skia"/>
                <a:cs typeface="Skia"/>
              </a:rPr>
              <a:t>esca </a:t>
            </a:r>
            <a:r>
              <a:rPr lang="es-ES" sz="1400" dirty="0">
                <a:solidFill>
                  <a:prstClr val="black"/>
                </a:solidFill>
                <a:latin typeface="Skia"/>
                <a:cs typeface="Skia"/>
              </a:rPr>
              <a:t>y asuntos marítimos, Inmigración, Competencia, Lucha contra el fraude, Agricultura y desarrollo </a:t>
            </a:r>
            <a:r>
              <a:rPr lang="es-ES" sz="1400" dirty="0" smtClean="0">
                <a:solidFill>
                  <a:prstClr val="black"/>
                </a:solidFill>
                <a:latin typeface="Skia"/>
                <a:cs typeface="Skia"/>
              </a:rPr>
              <a:t>rural, Psicopedagogos</a:t>
            </a:r>
            <a:r>
              <a:rPr lang="es-ES" sz="1400" dirty="0">
                <a:solidFill>
                  <a:prstClr val="black"/>
                </a:solidFill>
                <a:latin typeface="Skia"/>
                <a:cs typeface="Skia"/>
              </a:rPr>
              <a:t>, Atención a la infancia, correctores de pruebas, gestión </a:t>
            </a:r>
            <a:r>
              <a:rPr lang="es-ES" sz="1400" dirty="0" smtClean="0">
                <a:solidFill>
                  <a:prstClr val="black"/>
                </a:solidFill>
                <a:latin typeface="Skia"/>
                <a:cs typeface="Skia"/>
              </a:rPr>
              <a:t>edificios ….</a:t>
            </a:r>
            <a:endParaRPr lang="es-ES" sz="1400" dirty="0">
              <a:solidFill>
                <a:prstClr val="black"/>
              </a:solidFill>
              <a:latin typeface="Skia"/>
              <a:cs typeface="Skia"/>
            </a:endParaRPr>
          </a:p>
          <a:p>
            <a:pPr marL="180975" lvl="2"/>
            <a:r>
              <a:rPr lang="es-ES" sz="1400" dirty="0" smtClean="0">
                <a:latin typeface="Skia"/>
                <a:cs typeface="Segoe UI" panose="020B0502040204020203" pitchFamily="34" charset="0"/>
              </a:rPr>
              <a:t> </a:t>
            </a:r>
            <a:endParaRPr lang="es-ES" sz="1400" dirty="0">
              <a:latin typeface="Skia"/>
              <a:cs typeface="Segoe UI" panose="020B0502040204020203" pitchFamily="34" charset="0"/>
            </a:endParaRPr>
          </a:p>
          <a:p>
            <a:pPr lvl="2" algn="ctr"/>
            <a:endParaRPr lang="es-ES" sz="1400" dirty="0" smtClean="0">
              <a:latin typeface="Skia"/>
              <a:cs typeface="Segoe UI" panose="020B0502040204020203" pitchFamily="34" charset="0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878889" y="3881021"/>
            <a:ext cx="7314434" cy="19530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80975" lvl="2"/>
            <a:r>
              <a:rPr lang="es-ES" sz="1400" b="1" dirty="0" smtClean="0">
                <a:latin typeface="Skia"/>
                <a:cs typeface="Segoe UI" panose="020B0502040204020203" pitchFamily="34" charset="0"/>
              </a:rPr>
              <a:t>HORIZONTALES Y GENERALISTAS</a:t>
            </a:r>
            <a:endParaRPr lang="es-ES" sz="1400" b="1" dirty="0">
              <a:latin typeface="Skia"/>
              <a:cs typeface="Segoe UI" panose="020B0502040204020203" pitchFamily="34" charset="0"/>
            </a:endParaRPr>
          </a:p>
          <a:p>
            <a:pPr marL="180975" lvl="2" algn="just"/>
            <a:endParaRPr lang="es-ES" sz="1400" b="1" dirty="0">
              <a:latin typeface="Skia"/>
              <a:cs typeface="Segoe UI" panose="020B0502040204020203" pitchFamily="34" charset="0"/>
            </a:endParaRPr>
          </a:p>
          <a:p>
            <a:pPr marL="180975" lvl="2" algn="just"/>
            <a:r>
              <a:rPr lang="es-ES" sz="1400" dirty="0" smtClean="0">
                <a:solidFill>
                  <a:prstClr val="black"/>
                </a:solidFill>
                <a:latin typeface="Skia"/>
                <a:cs typeface="Skia"/>
              </a:rPr>
              <a:t>Graduados </a:t>
            </a:r>
            <a:r>
              <a:rPr lang="es-ES" sz="1400" dirty="0">
                <a:solidFill>
                  <a:prstClr val="black"/>
                </a:solidFill>
                <a:latin typeface="Skia"/>
                <a:cs typeface="Skia"/>
              </a:rPr>
              <a:t>sin experiencia, Relaciones exteriores, Comunicación, Protección de datos, </a:t>
            </a:r>
            <a:r>
              <a:rPr lang="es-ES" sz="1400" dirty="0" smtClean="0">
                <a:solidFill>
                  <a:prstClr val="black"/>
                </a:solidFill>
                <a:latin typeface="Skia"/>
                <a:cs typeface="Skia"/>
              </a:rPr>
              <a:t>Finanzas y contabilidad</a:t>
            </a:r>
            <a:r>
              <a:rPr lang="es-ES" sz="1400" dirty="0">
                <a:solidFill>
                  <a:prstClr val="black"/>
                </a:solidFill>
                <a:latin typeface="Skia"/>
                <a:cs typeface="Skia"/>
              </a:rPr>
              <a:t>, Administración general en Delegaciones, </a:t>
            </a:r>
            <a:r>
              <a:rPr lang="es-ES" sz="1400" dirty="0" smtClean="0">
                <a:solidFill>
                  <a:prstClr val="black"/>
                </a:solidFill>
                <a:latin typeface="Skia"/>
                <a:cs typeface="Skia"/>
              </a:rPr>
              <a:t>Recursos humanos,. </a:t>
            </a:r>
            <a:r>
              <a:rPr lang="es-ES" sz="1400" dirty="0">
                <a:solidFill>
                  <a:prstClr val="black"/>
                </a:solidFill>
                <a:latin typeface="Skia"/>
                <a:cs typeface="Skia"/>
              </a:rPr>
              <a:t>Secretariado, Seguridad de edificios y control </a:t>
            </a:r>
            <a:r>
              <a:rPr lang="es-ES" sz="1400" dirty="0" smtClean="0">
                <a:solidFill>
                  <a:prstClr val="black"/>
                </a:solidFill>
                <a:latin typeface="Skia"/>
                <a:cs typeface="Skia"/>
              </a:rPr>
              <a:t>accesos, </a:t>
            </a:r>
            <a:r>
              <a:rPr lang="es-ES" sz="1400" dirty="0">
                <a:solidFill>
                  <a:prstClr val="black"/>
                </a:solidFill>
                <a:latin typeface="Skia"/>
                <a:cs typeface="Skia"/>
              </a:rPr>
              <a:t>Gestión de proyectos y programas, Políticas de la UE, </a:t>
            </a:r>
            <a:r>
              <a:rPr lang="es-ES" sz="1400" dirty="0" smtClean="0">
                <a:solidFill>
                  <a:prstClr val="black"/>
                </a:solidFill>
                <a:latin typeface="Skia"/>
                <a:cs typeface="Skia"/>
              </a:rPr>
              <a:t>Comunicación, Apoyo </a:t>
            </a:r>
            <a:r>
              <a:rPr lang="es-ES" sz="1400" dirty="0">
                <a:solidFill>
                  <a:prstClr val="black"/>
                </a:solidFill>
                <a:latin typeface="Skia"/>
                <a:cs typeface="Skia"/>
              </a:rPr>
              <a:t>manual y administrativo </a:t>
            </a:r>
            <a:r>
              <a:rPr lang="es-ES" sz="1400" dirty="0" smtClean="0">
                <a:solidFill>
                  <a:prstClr val="black"/>
                </a:solidFill>
                <a:latin typeface="Skia"/>
                <a:cs typeface="Skia"/>
              </a:rPr>
              <a:t> …..</a:t>
            </a:r>
            <a:endParaRPr lang="es-ES" sz="1400" dirty="0">
              <a:solidFill>
                <a:prstClr val="black"/>
              </a:solidFill>
              <a:latin typeface="Skia"/>
              <a:cs typeface="Skia"/>
            </a:endParaRPr>
          </a:p>
          <a:p>
            <a:pPr marL="180975" lvl="2"/>
            <a:endParaRPr lang="es-ES" sz="1400" dirty="0">
              <a:latin typeface="Ski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04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4a55321-83a5-4044-b959-6c945e191798">VHSXPNNKW5F7-3-49631</_dlc_DocId>
    <_dlc_DocIdUrl xmlns="e4a55321-83a5-4044-b959-6c945e191798">
      <Url>http://intranetreper.ue-bru.inet/sitios/ua/_layouts/DocIdRedir.aspx?ID=VHSXPNNKW5F7-3-49631</Url>
      <Description>VHSXPNNKW5F7-3-49631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471DC0E643BFF45A13414728700EA32" ma:contentTypeVersion="0" ma:contentTypeDescription="Crear nuevo documento." ma:contentTypeScope="" ma:versionID="6d461f20289078b52705a37d8e117006">
  <xsd:schema xmlns:xsd="http://www.w3.org/2001/XMLSchema" xmlns:xs="http://www.w3.org/2001/XMLSchema" xmlns:p="http://schemas.microsoft.com/office/2006/metadata/properties" xmlns:ns2="e4a55321-83a5-4044-b959-6c945e191798" targetNamespace="http://schemas.microsoft.com/office/2006/metadata/properties" ma:root="true" ma:fieldsID="287f4ebe5c34aa88f7449d6943651e6f" ns2:_="">
    <xsd:import namespace="e4a55321-83a5-4044-b959-6c945e19179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a55321-83a5-4044-b959-6c945e19179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Identificador persistente" ma:description="Mantener el identificador al agregar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9B7BB7-882C-484C-A261-4614629394F3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FC640D3-D613-4852-BB67-7E07655BB8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F71568-6C61-4DC3-9047-7656C8E36863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e4a55321-83a5-4044-b959-6c945e191798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064B72B9-ABBC-4479-83E6-8207962F0C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a55321-83a5-4044-b959-6c945e1917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32370</TotalTime>
  <Words>739</Words>
  <Application>Microsoft Office PowerPoint</Application>
  <PresentationFormat>Presentación en pantalla (4:3)</PresentationFormat>
  <Paragraphs>194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8" baseType="lpstr">
      <vt:lpstr>Arial</vt:lpstr>
      <vt:lpstr>Arial Narrow</vt:lpstr>
      <vt:lpstr>Calibri</vt:lpstr>
      <vt:lpstr>Impact</vt:lpstr>
      <vt:lpstr>Segoe UI</vt:lpstr>
      <vt:lpstr>Skia</vt:lpstr>
      <vt:lpstr>Times New Roman</vt:lpstr>
      <vt:lpstr>NewsPrint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CONTINENTES</dc:title>
  <dc:creator>César  Plá Barniol</dc:creator>
  <cp:lastModifiedBy>PLA BARNIOL, Cesar</cp:lastModifiedBy>
  <cp:revision>1454</cp:revision>
  <cp:lastPrinted>2024-06-07T10:02:57Z</cp:lastPrinted>
  <dcterms:created xsi:type="dcterms:W3CDTF">2012-04-09T13:06:52Z</dcterms:created>
  <dcterms:modified xsi:type="dcterms:W3CDTF">2024-10-10T05:48:16Z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0x0101000471DC0E643BFF45A13414728700EA32</vt:lpwstr>
  </property>
  <property fmtid="{D5CDD505-2E9C-101B-9397-08002B2CF9AE}" pid="3" name="_dlc_DocIdItemGuid">
    <vt:lpwstr>27ae56ad-27d0-4366-b308-72e3570f8ce2</vt:lpwstr>
  </property>
</Properties>
</file>