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77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102" autoAdjust="0"/>
    <p:restoredTop sz="96405"/>
  </p:normalViewPr>
  <p:slideViewPr>
    <p:cSldViewPr snapToGrid="0" showGuides="1">
      <p:cViewPr varScale="1">
        <p:scale>
          <a:sx n="91" d="100"/>
          <a:sy n="91" d="100"/>
        </p:scale>
        <p:origin x="96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antivisus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E560F-E12D-E86F-8BA3-C0E33A864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14744" y="1125416"/>
            <a:ext cx="10470382" cy="2935469"/>
          </a:xfrm>
        </p:spPr>
        <p:txBody>
          <a:bodyPr/>
          <a:lstStyle/>
          <a:p>
            <a:r>
              <a:rPr lang="es-ES" sz="6500" dirty="0"/>
              <a:t>CULTIVO DE PAM </a:t>
            </a:r>
            <a:br>
              <a:rPr lang="es-ES" sz="6500" dirty="0"/>
            </a:br>
            <a:r>
              <a:rPr lang="es-ES" sz="6500" dirty="0"/>
              <a:t>COMO ALTERNATIVA </a:t>
            </a:r>
            <a:br>
              <a:rPr lang="es-ES" sz="6500" dirty="0"/>
            </a:br>
            <a:r>
              <a:rPr lang="es-ES" sz="6500" dirty="0"/>
              <a:t>AL CEREAL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AA652B-5D5B-C142-9FEF-BA2FAEC0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71" y="5458522"/>
            <a:ext cx="7766936" cy="1244651"/>
          </a:xfrm>
        </p:spPr>
        <p:txBody>
          <a:bodyPr>
            <a:noAutofit/>
          </a:bodyPr>
          <a:lstStyle/>
          <a:p>
            <a:pPr algn="ctr"/>
            <a:r>
              <a:rPr lang="es-ES" sz="3500" b="1" dirty="0" smtClean="0">
                <a:solidFill>
                  <a:schemeClr val="accent1"/>
                </a:solidFill>
              </a:rPr>
              <a:t>SAT AROMAS DEL GÁLLEGO</a:t>
            </a:r>
          </a:p>
          <a:p>
            <a:pPr algn="ctr"/>
            <a:r>
              <a:rPr lang="es-ES" sz="3500" b="1" dirty="0" smtClean="0">
                <a:solidFill>
                  <a:schemeClr val="accent1"/>
                </a:solidFill>
              </a:rPr>
              <a:t>FUNDACIÓN VALENTIA HUESCA</a:t>
            </a:r>
            <a:endParaRPr lang="es-ES" sz="3500" b="1" dirty="0">
              <a:solidFill>
                <a:schemeClr val="accent1"/>
              </a:solidFill>
            </a:endParaRPr>
          </a:p>
          <a:p>
            <a:pPr algn="ctr"/>
            <a:endParaRPr lang="es-ES" sz="3500" b="1" dirty="0">
              <a:solidFill>
                <a:schemeClr val="accent1"/>
              </a:solidFill>
            </a:endParaRPr>
          </a:p>
          <a:p>
            <a:endParaRPr lang="es-ES" sz="3500" b="1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40" y="5795097"/>
            <a:ext cx="2105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5710313"/>
            <a:ext cx="676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48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FAF3B-72DF-DA41-C24F-3FD4A4EC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CULTIVO-III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6BCE5B-9C43-68D5-F092-684A8C2D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458" y="2289662"/>
            <a:ext cx="4735324" cy="2278676"/>
          </a:xfrm>
        </p:spPr>
        <p:txBody>
          <a:bodyPr/>
          <a:lstStyle/>
          <a:p>
            <a:pPr algn="just"/>
            <a:r>
              <a:rPr lang="es-ES" dirty="0"/>
              <a:t>Máquina fresadora para acondicionar el terreno cortando las hierbas en estado post emergente. </a:t>
            </a:r>
          </a:p>
          <a:p>
            <a:pPr algn="just"/>
            <a:r>
              <a:rPr lang="es-ES" dirty="0"/>
              <a:t>Diseño y fabricación propios.</a:t>
            </a:r>
          </a:p>
          <a:p>
            <a:pPr lvl="1" algn="just"/>
            <a:r>
              <a:rPr lang="es-ES" dirty="0"/>
              <a:t>Consistente en unas fresas que cortan y aran la tierra a una profundidad de 3 cm.</a:t>
            </a:r>
          </a:p>
          <a:p>
            <a:endParaRPr lang="es-ES" dirty="0"/>
          </a:p>
        </p:txBody>
      </p:sp>
      <p:pic>
        <p:nvPicPr>
          <p:cNvPr id="5" name="4 Marcador de posición de imagen" descr="IMG_20221014_185827.jpg">
            <a:extLst>
              <a:ext uri="{FF2B5EF4-FFF2-40B4-BE49-F238E27FC236}">
                <a16:creationId xmlns:a16="http://schemas.microsoft.com/office/drawing/2014/main" id="{AE06A546-6BAF-D982-2729-46A9374757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489639" y="1333222"/>
            <a:ext cx="6160124" cy="4568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95B8BE-259A-734B-4284-DB77B11C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5FF51-D2FA-C558-25BD-A22A0E5B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RECOLECCIÓN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82C57-78B6-F1D5-439B-CED3B30C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106924" cy="3880773"/>
          </a:xfrm>
        </p:spPr>
        <p:txBody>
          <a:bodyPr/>
          <a:lstStyle/>
          <a:p>
            <a:r>
              <a:rPr lang="es-ES" dirty="0" err="1"/>
              <a:t>Tromel</a:t>
            </a:r>
            <a:r>
              <a:rPr lang="es-ES" dirty="0"/>
              <a:t> para secado de hierbas.</a:t>
            </a:r>
          </a:p>
          <a:p>
            <a:r>
              <a:rPr lang="es-ES" dirty="0"/>
              <a:t>Diseño y fabricación propios.</a:t>
            </a:r>
          </a:p>
          <a:p>
            <a:pPr lvl="1"/>
            <a:r>
              <a:rPr lang="es-ES" dirty="0"/>
              <a:t>Funcionamiento:</a:t>
            </a:r>
          </a:p>
          <a:p>
            <a:pPr lvl="2" algn="just"/>
            <a:r>
              <a:rPr lang="es-ES" dirty="0"/>
              <a:t>Se introduce la hierba húmeda (recién cortada), por un extremo del </a:t>
            </a:r>
            <a:r>
              <a:rPr lang="es-ES" dirty="0" err="1"/>
              <a:t>tromel</a:t>
            </a:r>
            <a:r>
              <a:rPr lang="es-ES" dirty="0"/>
              <a:t>.</a:t>
            </a:r>
          </a:p>
          <a:p>
            <a:pPr lvl="2" algn="just"/>
            <a:r>
              <a:rPr lang="es-ES" dirty="0"/>
              <a:t>Con un sistema de aspas, va corriendo la hierba al otro extremo.</a:t>
            </a:r>
          </a:p>
          <a:p>
            <a:pPr lvl="2" algn="just"/>
            <a:r>
              <a:rPr lang="es-ES" dirty="0"/>
              <a:t>Al llegar el extremo se inyecta aire a temperatura entre 25</a:t>
            </a:r>
            <a:r>
              <a:rPr lang="es-ES" baseline="30000" dirty="0"/>
              <a:t>º</a:t>
            </a:r>
            <a:r>
              <a:rPr lang="es-ES" dirty="0"/>
              <a:t>C y 35ºC</a:t>
            </a:r>
          </a:p>
          <a:p>
            <a:pPr lvl="2" algn="just"/>
            <a:r>
              <a:rPr lang="es-ES" dirty="0"/>
              <a:t>Calentado previamente en un intercambiador de calor.</a:t>
            </a:r>
          </a:p>
          <a:p>
            <a:pPr lvl="2" algn="just"/>
            <a:r>
              <a:rPr lang="es-ES" dirty="0"/>
              <a:t>Tiempo de secado unos 100 Kg. / hora.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531D29-8008-AC88-CBB7-F58F3576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pic>
        <p:nvPicPr>
          <p:cNvPr id="6" name="Picture 2" descr="D:\fotos camarasanti\IMG_20190614_170539.jpg">
            <a:extLst>
              <a:ext uri="{FF2B5EF4-FFF2-40B4-BE49-F238E27FC236}">
                <a16:creationId xmlns:a16="http://schemas.microsoft.com/office/drawing/2014/main" id="{830940A1-37EF-E4C3-410C-48B1D8AD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7851" y="287808"/>
            <a:ext cx="4934352" cy="5499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9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8F3F4-6CE9-68C5-30B1-CCB6714F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RECOLECCIÓN-I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6FBC9-A58F-D8D0-7C1D-52D5991A6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943" y="2871790"/>
            <a:ext cx="6989839" cy="1463144"/>
          </a:xfrm>
        </p:spPr>
        <p:txBody>
          <a:bodyPr/>
          <a:lstStyle/>
          <a:p>
            <a:pPr algn="just"/>
            <a:r>
              <a:rPr lang="es-ES" dirty="0"/>
              <a:t>Cortadora y picadora de forraje “comúnmente llamada lagarto”</a:t>
            </a:r>
          </a:p>
          <a:p>
            <a:pPr lvl="1" algn="just"/>
            <a:r>
              <a:rPr lang="es-ES" dirty="0"/>
              <a:t>Se ha modificado la velocidad del corte, para poder recolectar la hierba más pequeña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BC0177-A025-FBF6-F966-30BB5CC7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pic>
        <p:nvPicPr>
          <p:cNvPr id="6" name="Picture 2" descr="C:\Users\Santi\Desktop\WhatsApp Image 2021-08-07 at 14.00.44.jpeg">
            <a:extLst>
              <a:ext uri="{FF2B5EF4-FFF2-40B4-BE49-F238E27FC236}">
                <a16:creationId xmlns:a16="http://schemas.microsoft.com/office/drawing/2014/main" id="{C001C881-B152-E286-5DEE-489DE718B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63" y="1167075"/>
            <a:ext cx="4368800" cy="465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6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CD2F0-E4BE-7155-05C0-98CE3D39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RECOLECCIÓN-II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B4DD7CB-42B1-20E2-BC45-943F17C55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336" y="203200"/>
            <a:ext cx="4550731" cy="5842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6B47D5-223D-85CC-99F9-E977BD44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1660935-E281-ADBC-7F51-407E4A76D77E}"/>
              </a:ext>
            </a:extLst>
          </p:cNvPr>
          <p:cNvSpPr txBox="1">
            <a:spLocks/>
          </p:cNvSpPr>
          <p:nvPr/>
        </p:nvSpPr>
        <p:spPr>
          <a:xfrm>
            <a:off x="249597" y="2856132"/>
            <a:ext cx="5588069" cy="222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Cortando Ajenjo.</a:t>
            </a:r>
          </a:p>
          <a:p>
            <a:pPr lvl="1" algn="just"/>
            <a:r>
              <a:rPr lang="es-ES" dirty="0"/>
              <a:t>Con nuestro sistema PDP (Plantación Densificada Precautoria).</a:t>
            </a:r>
          </a:p>
          <a:p>
            <a:pPr lvl="1" algn="just"/>
            <a:r>
              <a:rPr lang="es-ES" dirty="0"/>
              <a:t>Se ha conseguido evitar la competencia de las malas hierbas.</a:t>
            </a:r>
          </a:p>
          <a:p>
            <a:pPr lvl="1" algn="just"/>
            <a:r>
              <a:rPr lang="es-ES" dirty="0"/>
              <a:t>Cortando con dalladora convencional de dos discos.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540820-9591-B841-13FD-44816B47F4E6}"/>
              </a:ext>
            </a:extLst>
          </p:cNvPr>
          <p:cNvSpPr txBox="1"/>
          <p:nvPr/>
        </p:nvSpPr>
        <p:spPr>
          <a:xfrm>
            <a:off x="6435149" y="1808491"/>
            <a:ext cx="288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Altura convencional 1,20 m.</a:t>
            </a:r>
          </a:p>
          <a:p>
            <a:r>
              <a:rPr lang="es-ES" sz="1600" dirty="0">
                <a:solidFill>
                  <a:schemeClr val="bg1"/>
                </a:solidFill>
              </a:rPr>
              <a:t>Altura conseguida 2,20 m.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32409F7-6636-D90A-A891-849DE5CB8B9A}"/>
              </a:ext>
            </a:extLst>
          </p:cNvPr>
          <p:cNvCxnSpPr/>
          <p:nvPr/>
        </p:nvCxnSpPr>
        <p:spPr>
          <a:xfrm>
            <a:off x="8280400" y="2590800"/>
            <a:ext cx="0" cy="67733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F7585-1EEA-FE01-F265-3B7CD11E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49466" cy="1320800"/>
          </a:xfrm>
        </p:spPr>
        <p:txBody>
          <a:bodyPr/>
          <a:lstStyle/>
          <a:p>
            <a:r>
              <a:rPr lang="es-ES" dirty="0"/>
              <a:t>HERBICIDAS, FUNGICIDAS y PESTICIDAS NATURALES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F0FD274-C597-7389-396D-BFDE1F0A5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35" y="1680543"/>
            <a:ext cx="5649162" cy="388143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6EDBAC-7C70-C49F-D894-F6D1AF40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4E696A5-3802-FDCE-CD4F-111AEC8472F3}"/>
              </a:ext>
            </a:extLst>
          </p:cNvPr>
          <p:cNvSpPr txBox="1">
            <a:spLocks/>
          </p:cNvSpPr>
          <p:nvPr/>
        </p:nvSpPr>
        <p:spPr>
          <a:xfrm>
            <a:off x="6096000" y="2317066"/>
            <a:ext cx="5588069" cy="222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Al final se ha llegado a la conclusión que los mejores resultados naturales conseguidos es a través de la cibernética ovina.</a:t>
            </a:r>
          </a:p>
          <a:p>
            <a:pPr lvl="1" algn="just"/>
            <a:r>
              <a:rPr lang="es-ES" dirty="0"/>
              <a:t>El resultado es que no se comen las plantas aromáticas.</a:t>
            </a:r>
          </a:p>
          <a:p>
            <a:pPr lvl="1" algn="just"/>
            <a:r>
              <a:rPr lang="es-ES" dirty="0"/>
              <a:t>Y si se comen todas las hierbas adventicias.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75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F934A-826C-32A0-6300-3C9E399E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DESTILACIÓN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B1599AE0-F3CC-8A1C-29C6-92D8F481C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1067" y="897467"/>
            <a:ext cx="6501213" cy="4826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593023-17BE-ECB9-1557-358A4B09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FE8E96C-0C92-7663-055B-DC916EB2F311}"/>
              </a:ext>
            </a:extLst>
          </p:cNvPr>
          <p:cNvSpPr txBox="1">
            <a:spLocks/>
          </p:cNvSpPr>
          <p:nvPr/>
        </p:nvSpPr>
        <p:spPr>
          <a:xfrm>
            <a:off x="0" y="1930399"/>
            <a:ext cx="5571067" cy="408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Prototipo de destilería de diseño y fabricación propios.</a:t>
            </a:r>
          </a:p>
          <a:p>
            <a:pPr lvl="1" algn="just"/>
            <a:r>
              <a:rPr lang="es-ES" dirty="0"/>
              <a:t>Características:</a:t>
            </a:r>
          </a:p>
          <a:p>
            <a:pPr lvl="2" algn="just"/>
            <a:r>
              <a:rPr lang="es-ES" dirty="0"/>
              <a:t>Autosuficiente (reciclado del agua).</a:t>
            </a:r>
          </a:p>
          <a:p>
            <a:pPr lvl="2" algn="just"/>
            <a:r>
              <a:rPr lang="es-ES" dirty="0"/>
              <a:t>Móvil (transportable en camión).</a:t>
            </a:r>
          </a:p>
          <a:p>
            <a:pPr lvl="2" algn="just"/>
            <a:r>
              <a:rPr lang="es-ES" dirty="0"/>
              <a:t>Combustible a gas-</a:t>
            </a:r>
            <a:r>
              <a:rPr lang="es-ES" dirty="0" err="1"/>
              <a:t>oil</a:t>
            </a:r>
            <a:r>
              <a:rPr lang="es-ES" dirty="0"/>
              <a:t>.</a:t>
            </a:r>
          </a:p>
          <a:p>
            <a:pPr lvl="2" algn="just"/>
            <a:r>
              <a:rPr lang="es-ES" dirty="0"/>
              <a:t>Capacidad de vapor, 1.200 l/h.</a:t>
            </a:r>
          </a:p>
          <a:p>
            <a:pPr lvl="2" algn="just"/>
            <a:r>
              <a:rPr lang="es-ES" dirty="0"/>
              <a:t>Vasos de destilación, 2 de 3.000 l. y 1 de 300 l.</a:t>
            </a:r>
          </a:p>
          <a:p>
            <a:pPr lvl="2" algn="just"/>
            <a:r>
              <a:rPr lang="es-ES" dirty="0"/>
              <a:t>No tiene ningún tipo de emisión residual.</a:t>
            </a:r>
          </a:p>
          <a:p>
            <a:pPr lvl="2" algn="just"/>
            <a:r>
              <a:rPr lang="es-ES" dirty="0"/>
              <a:t>4 depósitos de 1.000 l. de agua, para el enfriamiento del serpentín de circuito cerrado.</a:t>
            </a:r>
          </a:p>
          <a:p>
            <a:pPr lvl="2" algn="just"/>
            <a:r>
              <a:rPr lang="es-ES" dirty="0"/>
              <a:t>Grupo electrógeno, para el abastecimiento propio.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6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74A02-27CF-3A56-6E9B-0AC99C83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DESTILACIÓN-I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841E12D-ED2A-AF5C-FB81-4158FD5D2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29" y="1642534"/>
            <a:ext cx="6020278" cy="397214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84B9EA-FCF3-64AB-2AC2-2DC86BAF4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4BB744F-D15C-60A1-1D4F-06B0727809BA}"/>
              </a:ext>
            </a:extLst>
          </p:cNvPr>
          <p:cNvSpPr txBox="1">
            <a:spLocks/>
          </p:cNvSpPr>
          <p:nvPr/>
        </p:nvSpPr>
        <p:spPr>
          <a:xfrm>
            <a:off x="6096000" y="2317066"/>
            <a:ext cx="5588069" cy="222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Funcionamiento:</a:t>
            </a:r>
          </a:p>
          <a:p>
            <a:pPr lvl="1" algn="just"/>
            <a:r>
              <a:rPr lang="es-ES" dirty="0"/>
              <a:t>Se alimenta con una cinta trasportadora.</a:t>
            </a:r>
          </a:p>
          <a:p>
            <a:pPr lvl="1" algn="just"/>
            <a:r>
              <a:rPr lang="es-ES" dirty="0"/>
              <a:t>Cinta transportadora de acero inoxidable.</a:t>
            </a:r>
          </a:p>
          <a:p>
            <a:pPr lvl="1" algn="just"/>
            <a:r>
              <a:rPr lang="es-ES" dirty="0"/>
              <a:t>Serpentín de acero inoxidable forrado con P.V.C.</a:t>
            </a:r>
          </a:p>
          <a:p>
            <a:pPr lvl="1" algn="just"/>
            <a:r>
              <a:rPr lang="es-ES" dirty="0"/>
              <a:t>Cestas de destilación.</a:t>
            </a:r>
          </a:p>
          <a:p>
            <a:pPr algn="just"/>
            <a:endParaRPr lang="es-ES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45AA687-A769-DC7E-4EAB-A42AD4F307AD}"/>
              </a:ext>
            </a:extLst>
          </p:cNvPr>
          <p:cNvCxnSpPr/>
          <p:nvPr/>
        </p:nvCxnSpPr>
        <p:spPr>
          <a:xfrm flipH="1" flipV="1">
            <a:off x="5774267" y="3031067"/>
            <a:ext cx="745066" cy="270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D9E86DF-A90C-6AD3-DD84-9B3B7D69B167}"/>
              </a:ext>
            </a:extLst>
          </p:cNvPr>
          <p:cNvCxnSpPr>
            <a:cxnSpLocks/>
          </p:cNvCxnSpPr>
          <p:nvPr/>
        </p:nvCxnSpPr>
        <p:spPr>
          <a:xfrm flipH="1" flipV="1">
            <a:off x="5224203" y="3702271"/>
            <a:ext cx="1345394" cy="266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8F29ECE-8922-2F55-81F8-8A40CC523450}"/>
              </a:ext>
            </a:extLst>
          </p:cNvPr>
          <p:cNvCxnSpPr>
            <a:cxnSpLocks/>
          </p:cNvCxnSpPr>
          <p:nvPr/>
        </p:nvCxnSpPr>
        <p:spPr>
          <a:xfrm flipH="1">
            <a:off x="4821906" y="3996439"/>
            <a:ext cx="16332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35E226F-F49A-DF21-463F-72F5221D2A72}"/>
              </a:ext>
            </a:extLst>
          </p:cNvPr>
          <p:cNvCxnSpPr>
            <a:cxnSpLocks/>
          </p:cNvCxnSpPr>
          <p:nvPr/>
        </p:nvCxnSpPr>
        <p:spPr>
          <a:xfrm flipH="1">
            <a:off x="4496615" y="4007068"/>
            <a:ext cx="2072982" cy="516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D73DF1F-3D44-60A5-9609-B3CC5F0A22C5}"/>
              </a:ext>
            </a:extLst>
          </p:cNvPr>
          <p:cNvCxnSpPr>
            <a:cxnSpLocks/>
          </p:cNvCxnSpPr>
          <p:nvPr/>
        </p:nvCxnSpPr>
        <p:spPr>
          <a:xfrm flipH="1" flipV="1">
            <a:off x="3776134" y="2893580"/>
            <a:ext cx="2810396" cy="730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98071-E412-A271-3C8B-88798C6B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DESTILACIÓN-II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B8D1219-8596-2F19-BA57-91634D736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249" y="115562"/>
            <a:ext cx="4284634" cy="6470762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7F506A-2A44-3E64-49FE-BCAB3E2B5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7D82401-425F-B3AE-7CE2-BB488D6A039D}"/>
              </a:ext>
            </a:extLst>
          </p:cNvPr>
          <p:cNvSpPr txBox="1">
            <a:spLocks/>
          </p:cNvSpPr>
          <p:nvPr/>
        </p:nvSpPr>
        <p:spPr>
          <a:xfrm>
            <a:off x="272117" y="2319284"/>
            <a:ext cx="7210735" cy="2232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Vaso Florentino</a:t>
            </a:r>
          </a:p>
          <a:p>
            <a:pPr lvl="1" algn="just"/>
            <a:r>
              <a:rPr lang="es-ES" dirty="0"/>
              <a:t>Fabricado en metacrilato de diseño y fabricación propios.</a:t>
            </a:r>
          </a:p>
          <a:p>
            <a:pPr lvl="1" algn="just"/>
            <a:r>
              <a:rPr lang="es-ES" dirty="0"/>
              <a:t>Capacidad del vaso inferior unos 40 l.</a:t>
            </a:r>
          </a:p>
          <a:p>
            <a:pPr lvl="1" algn="just"/>
            <a:r>
              <a:rPr lang="es-ES" dirty="0"/>
              <a:t>El </a:t>
            </a:r>
            <a:r>
              <a:rPr lang="es-ES" dirty="0" err="1"/>
              <a:t>hidrolato</a:t>
            </a:r>
            <a:r>
              <a:rPr lang="es-ES" dirty="0"/>
              <a:t> se almacena según va saliendo.</a:t>
            </a:r>
          </a:p>
          <a:p>
            <a:pPr lvl="1" algn="just"/>
            <a:r>
              <a:rPr lang="es-ES" dirty="0"/>
              <a:t>El aceite esencial de la planta sube al vaso superior tras la correspondiente decantación.</a:t>
            </a:r>
          </a:p>
          <a:p>
            <a:pPr lvl="1" algn="just"/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3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3E623-63F9-1C49-FDEC-1F23629C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PREPARACIÓN DE LAS PLANTAS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A6EA101-4565-6D59-3382-306239F1A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17" y="1211764"/>
            <a:ext cx="5672666" cy="5036636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16B7FD-EE1C-76B4-04B8-A1687E23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7077AD7-6B6C-4300-ABD0-6628325691DF}"/>
              </a:ext>
            </a:extLst>
          </p:cNvPr>
          <p:cNvSpPr txBox="1">
            <a:spLocks/>
          </p:cNvSpPr>
          <p:nvPr/>
        </p:nvSpPr>
        <p:spPr>
          <a:xfrm>
            <a:off x="6247219" y="2312675"/>
            <a:ext cx="5047313" cy="2801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Vivero</a:t>
            </a:r>
          </a:p>
          <a:p>
            <a:pPr lvl="1" algn="just"/>
            <a:r>
              <a:rPr lang="es-ES" dirty="0"/>
              <a:t>Por el proceso de la adaptación de las plantas, aclimatadas a la zona, se ha llegado a la conclusión de crear nuestro propio plantel.</a:t>
            </a:r>
          </a:p>
          <a:p>
            <a:pPr lvl="1" algn="just"/>
            <a:r>
              <a:rPr lang="es-ES" dirty="0"/>
              <a:t>Se hace el esqueje y semilla.</a:t>
            </a:r>
          </a:p>
          <a:p>
            <a:pPr lvl="1" algn="just"/>
            <a:r>
              <a:rPr lang="es-ES" dirty="0"/>
              <a:t>Capacidad del vivero 150 mil plantas.</a:t>
            </a:r>
          </a:p>
          <a:p>
            <a:pPr lvl="1" algn="just"/>
            <a:r>
              <a:rPr lang="es-ES" dirty="0"/>
              <a:t>Ventilación, iluminación y humedad controlados por ordenador.</a:t>
            </a:r>
          </a:p>
          <a:p>
            <a:pPr lvl="1"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8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E707F-4477-5E57-0265-E9FF054D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76D2B-14AC-3EB0-4155-617CB778E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660"/>
            <a:ext cx="8596668" cy="3880773"/>
          </a:xfrm>
        </p:spPr>
        <p:txBody>
          <a:bodyPr/>
          <a:lstStyle/>
          <a:p>
            <a:r>
              <a:rPr lang="es-ES" dirty="0"/>
              <a:t>Aceites esenciales aromáticos.</a:t>
            </a:r>
          </a:p>
          <a:p>
            <a:r>
              <a:rPr lang="es-ES" dirty="0" err="1"/>
              <a:t>Hidrolatos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625F3F-FA08-372C-BB9B-7CEDE11E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C1C5AF-6188-0BF4-6C8A-76A30835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53" y="2523065"/>
            <a:ext cx="7772400" cy="41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1D4BA-CA7F-8166-3877-FFEFB55D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SANTIAGO VISÚS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2B82E9-99AC-D9B4-CBC8-9CAF3586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060340"/>
          </a:xfrm>
        </p:spPr>
        <p:txBody>
          <a:bodyPr/>
          <a:lstStyle/>
          <a:p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 (Plantas Aromáticas y Medicinales)</a:t>
            </a:r>
          </a:p>
          <a:p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Santiago es el </a:t>
            </a:r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Promotor y productor de aromáticas. </a:t>
            </a:r>
          </a:p>
          <a:p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Ayerbe (Huesca).</a:t>
            </a:r>
          </a:p>
          <a:p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 DE LA SAT “AROMAS DEL GÁLLEGO”</a:t>
            </a:r>
          </a:p>
          <a:p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Santiago es el COORDINADOR DEL PDR (Plan de Desarrollo Rural)</a:t>
            </a:r>
          </a:p>
          <a:p>
            <a:pPr algn="just"/>
            <a:r>
              <a:rPr lang="es-E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“EXPERIMENTACIÓN DE UNA CADENA DE VALOR EN EL NEGOCIO DE LAS PAM SECAS Y VALORIZACIÓN DE LOS RECURSOS FORESTALES NO MADERABLES”</a:t>
            </a:r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BE63F8-9B15-5ED0-696F-1637D3C3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57" y="85413"/>
            <a:ext cx="3718923" cy="30603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519818-BA3C-3D0E-4FE8-75D6601F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72 0.22037 L -0.71145 0.65278 " pathEditMode="relative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3DEB2-3F7C-6B29-E2AA-1B7FFB13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B6AEF-3AED-6914-4089-D3F174FC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348133" cy="4477278"/>
          </a:xfrm>
        </p:spPr>
        <p:txBody>
          <a:bodyPr>
            <a:normAutofit/>
          </a:bodyPr>
          <a:lstStyle/>
          <a:p>
            <a:r>
              <a:rPr lang="es-ES" dirty="0"/>
              <a:t>Situación actual:</a:t>
            </a:r>
          </a:p>
          <a:p>
            <a:pPr lvl="1"/>
            <a:r>
              <a:rPr lang="es-ES" dirty="0"/>
              <a:t>El tiempo que se ha destinado para toda la infraestructura son de mínimo 4 años.</a:t>
            </a:r>
          </a:p>
          <a:p>
            <a:pPr lvl="1"/>
            <a:endParaRPr lang="es-ES" dirty="0"/>
          </a:p>
          <a:p>
            <a:pPr marL="400050" lvl="1" indent="-317500"/>
            <a:r>
              <a:rPr lang="es-ES" dirty="0"/>
              <a:t>En proceso de patentación de:</a:t>
            </a:r>
          </a:p>
          <a:p>
            <a:pPr marL="800100" lvl="2" indent="-317500"/>
            <a:r>
              <a:rPr lang="es-ES" dirty="0"/>
              <a:t>Prototipos</a:t>
            </a:r>
          </a:p>
          <a:p>
            <a:pPr marL="800100" lvl="2" indent="-317500"/>
            <a:r>
              <a:rPr lang="es-ES" dirty="0"/>
              <a:t>Destilería.</a:t>
            </a:r>
          </a:p>
          <a:p>
            <a:pPr marL="800100" lvl="2" indent="-317500"/>
            <a:r>
              <a:rPr lang="es-ES" dirty="0"/>
              <a:t>Proceso de legalización de la destilería.</a:t>
            </a:r>
          </a:p>
          <a:p>
            <a:pPr marL="800100" lvl="2" indent="-317500"/>
            <a:r>
              <a:rPr lang="es-ES" dirty="0"/>
              <a:t>Comercialización de los productos esencias aromáticas destinadas a los sectores de:</a:t>
            </a:r>
          </a:p>
          <a:p>
            <a:pPr marL="1257300" lvl="3" indent="-317500"/>
            <a:r>
              <a:rPr lang="es-ES" dirty="0"/>
              <a:t>Perfumería.</a:t>
            </a:r>
          </a:p>
          <a:p>
            <a:pPr marL="1257300" lvl="3" indent="-317500"/>
            <a:r>
              <a:rPr lang="es-ES" dirty="0"/>
              <a:t>Medicina.</a:t>
            </a:r>
          </a:p>
          <a:p>
            <a:pPr marL="1257300" lvl="3" indent="-317500"/>
            <a:r>
              <a:rPr lang="es-ES" dirty="0"/>
              <a:t>Culinaria</a:t>
            </a:r>
          </a:p>
          <a:p>
            <a:pPr marL="1257300" lvl="3" indent="-317500"/>
            <a:r>
              <a:rPr lang="es-ES" dirty="0"/>
              <a:t>Aromaterapia</a:t>
            </a:r>
          </a:p>
          <a:p>
            <a:pPr marL="482600" lvl="2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659BF0-EA8A-70C2-D947-59FC6F9E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F8983-53AD-185D-45AE-4FECD7A8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DA39F-5A58-8D48-F620-BB3968B5A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Santiago </a:t>
            </a:r>
            <a:r>
              <a:rPr lang="es-ES" dirty="0" err="1"/>
              <a:t>Visús</a:t>
            </a:r>
            <a:r>
              <a:rPr lang="es-ES" dirty="0"/>
              <a:t> Cebrián</a:t>
            </a:r>
          </a:p>
          <a:p>
            <a:pPr algn="just"/>
            <a:endParaRPr lang="es-ES" dirty="0"/>
          </a:p>
          <a:p>
            <a:pPr lvl="1" algn="just"/>
            <a:r>
              <a:rPr lang="es-ES" sz="1800" dirty="0"/>
              <a:t>Representante de la SAT aromas del Gállego.</a:t>
            </a:r>
          </a:p>
          <a:p>
            <a:pPr lvl="2" algn="just"/>
            <a:r>
              <a:rPr lang="es-ES" sz="1800" dirty="0"/>
              <a:t>Avda. Duque de </a:t>
            </a:r>
            <a:r>
              <a:rPr lang="es-ES" sz="1800" dirty="0" err="1"/>
              <a:t>Bivona</a:t>
            </a:r>
            <a:r>
              <a:rPr lang="es-ES" sz="1800" dirty="0"/>
              <a:t>, 6</a:t>
            </a:r>
          </a:p>
          <a:p>
            <a:pPr lvl="2" algn="just"/>
            <a:r>
              <a:rPr lang="es-ES" sz="1800" dirty="0"/>
              <a:t>22800 AYERVE (Huesca)</a:t>
            </a:r>
          </a:p>
          <a:p>
            <a:pPr lvl="2" algn="just"/>
            <a:r>
              <a:rPr lang="es-ES" sz="1800" dirty="0"/>
              <a:t>Móvil +34 681 302 961</a:t>
            </a:r>
          </a:p>
          <a:p>
            <a:pPr lvl="2" algn="just"/>
            <a:r>
              <a:rPr lang="es-ES" sz="1800" dirty="0" err="1"/>
              <a:t>E.mail</a:t>
            </a:r>
            <a:r>
              <a:rPr lang="es-ES" sz="1800" dirty="0"/>
              <a:t> </a:t>
            </a:r>
            <a:r>
              <a:rPr lang="es-E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santivisus@hotmail.com</a:t>
            </a:r>
            <a:r>
              <a:rPr lang="es-ES" sz="1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9D93DB-C2BB-73BE-7C04-31C45F78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162FC3-18E7-6F37-8817-5CC6BDA19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290" y="4477624"/>
            <a:ext cx="2633990" cy="22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772EF-A005-9301-7BA1-27A93855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82860" cy="1320800"/>
          </a:xfrm>
        </p:spPr>
        <p:txBody>
          <a:bodyPr/>
          <a:lstStyle/>
          <a:p>
            <a:r>
              <a:rPr lang="es-ES" dirty="0"/>
              <a:t>SAT (Sociedad Agraria de Transformación)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8676C1-C7D1-40B9-1E2C-E550BB7C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Santiago es el promotor de la SAT.</a:t>
            </a:r>
          </a:p>
          <a:p>
            <a:r>
              <a:rPr lang="es-ES" dirty="0"/>
              <a:t>El motivo de la creación de la SAT, no es más que darle una forma legal a todo lo que se irá indicando a continuación.</a:t>
            </a:r>
          </a:p>
          <a:p>
            <a:pPr lvl="1"/>
            <a:r>
              <a:rPr lang="es-ES" dirty="0"/>
              <a:t>JOSÉ JORDÁN (Presidente) </a:t>
            </a:r>
          </a:p>
          <a:p>
            <a:pPr lvl="1"/>
            <a:r>
              <a:rPr lang="es-ES" dirty="0"/>
              <a:t>SANTIAGO VISÚS (Secretario y tesorero).</a:t>
            </a:r>
          </a:p>
          <a:p>
            <a:pPr lvl="1"/>
            <a:r>
              <a:rPr lang="es-ES" dirty="0"/>
              <a:t>ÁNGEL ALASTUEY (Vocal).</a:t>
            </a:r>
          </a:p>
          <a:p>
            <a:pPr lvl="1"/>
            <a:r>
              <a:rPr lang="es-ES" dirty="0"/>
              <a:t>ÁNGELS CASTELLARNAU (Vocal).</a:t>
            </a:r>
          </a:p>
          <a:p>
            <a:pPr lvl="1"/>
            <a:r>
              <a:rPr lang="es-ES" dirty="0"/>
              <a:t>JOSÉ MIGUEL PINA (Vocal).</a:t>
            </a:r>
          </a:p>
          <a:p>
            <a:pPr lvl="1"/>
            <a:r>
              <a:rPr lang="es-ES" dirty="0"/>
              <a:t>DANIEL RUÍZ (Vocal).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21B1D8-0A8B-5FBD-1C64-AF0FF4E97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E1EDA-C43D-B64F-7EDC-41B2E2E1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ALTERNATIVAS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6C19BD-9B17-5005-99E2-8CE705A1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A raíz del descomunal aumento de la caza cinegética, se ha desarrollado un sistema alternativo para paliar los daños provocados por; corzos, ciervos, jabalíes, conejos, etc.</a:t>
            </a:r>
          </a:p>
          <a:p>
            <a:pPr algn="just"/>
            <a:r>
              <a:rPr lang="es-ES" dirty="0"/>
              <a:t>Gracias al estudio de la cibernética (ciencia que estudia a la naturaleza y lo aplica a la empresa).</a:t>
            </a:r>
          </a:p>
          <a:p>
            <a:pPr algn="just"/>
            <a:r>
              <a:rPr lang="es-ES" dirty="0"/>
              <a:t>Después de diversas pruebas, se ha conseguido gracias a los estudios de la cibernética, convivir la agricultura con la caza mayor, sin que las dos salgan perjudicadas.</a:t>
            </a:r>
          </a:p>
          <a:p>
            <a:pPr algn="just"/>
            <a:r>
              <a:rPr lang="es-ES" dirty="0"/>
              <a:t>Por consiguiente se ha conseguido una economía circular, dónde los daños provocados por la cinegética, aúnan a un menor coste permanente.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D72700-686D-B31E-8693-556311645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C9071-B2E6-38E1-E9FF-B31FE9C9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ACLIMATACIÓN DEL ESTUDIO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CDCDA-240B-F96E-897E-9703E780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6047"/>
            <a:ext cx="8596668" cy="3880773"/>
          </a:xfrm>
        </p:spPr>
        <p:txBody>
          <a:bodyPr/>
          <a:lstStyle/>
          <a:p>
            <a:pPr algn="just"/>
            <a:r>
              <a:rPr lang="es-ES" dirty="0"/>
              <a:t>Varios estudios sobre el terreno calcáreo, arcillosa, arenosa, etc. en los siguientes pueblos:</a:t>
            </a:r>
          </a:p>
          <a:p>
            <a:pPr lvl="1"/>
            <a:r>
              <a:rPr lang="es-ES" dirty="0"/>
              <a:t>Ayerbe.</a:t>
            </a:r>
          </a:p>
          <a:p>
            <a:pPr lvl="1"/>
            <a:r>
              <a:rPr lang="es-ES" dirty="0"/>
              <a:t>Agüero.</a:t>
            </a:r>
          </a:p>
          <a:p>
            <a:pPr lvl="1"/>
            <a:r>
              <a:rPr lang="es-ES" dirty="0"/>
              <a:t>Santa Eulalia de Gállego.</a:t>
            </a:r>
          </a:p>
          <a:p>
            <a:pPr lvl="1"/>
            <a:r>
              <a:rPr lang="es-ES" dirty="0"/>
              <a:t>El </a:t>
            </a:r>
            <a:r>
              <a:rPr lang="es-ES" dirty="0" err="1"/>
              <a:t>Frago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Jaca.</a:t>
            </a:r>
          </a:p>
          <a:p>
            <a:pPr lvl="1"/>
            <a:r>
              <a:rPr lang="es-ES" dirty="0"/>
              <a:t>Bernués.</a:t>
            </a:r>
          </a:p>
          <a:p>
            <a:pPr lvl="1"/>
            <a:r>
              <a:rPr lang="es-ES" dirty="0" err="1"/>
              <a:t>Losanglis</a:t>
            </a:r>
            <a:r>
              <a:rPr lang="es-ES" dirty="0"/>
              <a:t>.</a:t>
            </a:r>
          </a:p>
          <a:p>
            <a:pPr marL="311150" lvl="1" indent="-290513" algn="just"/>
            <a:r>
              <a:rPr lang="es-ES" dirty="0"/>
              <a:t>Iniciamos las plantaciones con las variables recomendadas por el CITA (Centro de Investigación Tecnológico de Aragón).</a:t>
            </a:r>
          </a:p>
          <a:p>
            <a:pPr marL="20637" lvl="1" indent="0">
              <a:buNone/>
            </a:pPr>
            <a:endParaRPr lang="es-ES" dirty="0"/>
          </a:p>
          <a:p>
            <a:pPr marL="311150" lvl="1" indent="-290513"/>
            <a:endParaRPr lang="es-ES" dirty="0"/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D9909A-5821-18CE-3E2A-7982119E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64EFC-1588-3055-3B30-F7F5823C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VARIEDADES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48ECD-E34A-EF53-81A8-3C27E394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/>
              <a:t>Artemisia </a:t>
            </a:r>
            <a:r>
              <a:rPr lang="es-ES" i="1" dirty="0" err="1"/>
              <a:t>absinthium</a:t>
            </a:r>
            <a:r>
              <a:rPr lang="es-ES" i="1" dirty="0"/>
              <a:t> </a:t>
            </a:r>
            <a:r>
              <a:rPr lang="es-ES" dirty="0"/>
              <a:t>(Ajenjo).</a:t>
            </a:r>
          </a:p>
          <a:p>
            <a:r>
              <a:rPr lang="es-ES" i="1" dirty="0" err="1"/>
              <a:t>Origanum</a:t>
            </a:r>
            <a:r>
              <a:rPr lang="es-ES" i="1" dirty="0"/>
              <a:t> </a:t>
            </a:r>
            <a:r>
              <a:rPr lang="es-ES" i="1" dirty="0" err="1"/>
              <a:t>vulgare</a:t>
            </a:r>
            <a:r>
              <a:rPr lang="es-ES" i="1" dirty="0"/>
              <a:t> </a:t>
            </a:r>
            <a:r>
              <a:rPr lang="es-ES" dirty="0"/>
              <a:t>(Orégano).</a:t>
            </a:r>
          </a:p>
          <a:p>
            <a:r>
              <a:rPr lang="es-ES" i="1" dirty="0"/>
              <a:t>Salvia </a:t>
            </a:r>
            <a:r>
              <a:rPr lang="es-ES" i="1" dirty="0" err="1"/>
              <a:t>officinalis</a:t>
            </a:r>
            <a:r>
              <a:rPr lang="es-ES" dirty="0"/>
              <a:t> (Salvia).</a:t>
            </a:r>
          </a:p>
          <a:p>
            <a:r>
              <a:rPr lang="es-ES" i="1" dirty="0" err="1"/>
              <a:t>Satureja</a:t>
            </a:r>
            <a:r>
              <a:rPr lang="es-ES" i="1" dirty="0"/>
              <a:t> montana </a:t>
            </a:r>
            <a:r>
              <a:rPr lang="es-ES" dirty="0"/>
              <a:t>(Ajedrea).</a:t>
            </a:r>
          </a:p>
          <a:p>
            <a:r>
              <a:rPr lang="es-ES" i="1" dirty="0" err="1"/>
              <a:t>Thymus</a:t>
            </a:r>
            <a:r>
              <a:rPr lang="es-ES" i="1" dirty="0"/>
              <a:t> </a:t>
            </a:r>
            <a:r>
              <a:rPr lang="es-ES" i="1" dirty="0" err="1"/>
              <a:t>vulgaris</a:t>
            </a:r>
            <a:r>
              <a:rPr lang="es-ES" i="1" dirty="0"/>
              <a:t> </a:t>
            </a:r>
            <a:r>
              <a:rPr lang="es-ES" dirty="0"/>
              <a:t>(Tomillo).</a:t>
            </a:r>
          </a:p>
          <a:p>
            <a:r>
              <a:rPr lang="es-ES" i="1" dirty="0" err="1"/>
              <a:t>Thymus</a:t>
            </a:r>
            <a:r>
              <a:rPr lang="es-ES" i="1" dirty="0"/>
              <a:t> </a:t>
            </a:r>
            <a:r>
              <a:rPr lang="es-ES" i="1" dirty="0" err="1"/>
              <a:t>hyemalis</a:t>
            </a:r>
            <a:r>
              <a:rPr lang="es-ES" i="1" dirty="0"/>
              <a:t> </a:t>
            </a:r>
            <a:r>
              <a:rPr lang="es-ES" dirty="0"/>
              <a:t>(Tomillo de invierno).</a:t>
            </a:r>
          </a:p>
          <a:p>
            <a:r>
              <a:rPr lang="es-ES" i="1" dirty="0" err="1"/>
              <a:t>Thymus</a:t>
            </a:r>
            <a:r>
              <a:rPr lang="es-ES" i="1" dirty="0"/>
              <a:t> </a:t>
            </a:r>
            <a:r>
              <a:rPr lang="es-ES" i="1" dirty="0" err="1"/>
              <a:t>zigis</a:t>
            </a:r>
            <a:r>
              <a:rPr lang="es-ES" i="1" dirty="0"/>
              <a:t> </a:t>
            </a:r>
            <a:r>
              <a:rPr lang="es-ES" dirty="0"/>
              <a:t>(Tomillo rojo).</a:t>
            </a:r>
          </a:p>
          <a:p>
            <a:r>
              <a:rPr lang="es-ES" i="1" dirty="0" err="1"/>
              <a:t>Rosmarinus</a:t>
            </a:r>
            <a:r>
              <a:rPr lang="es-ES" i="1" dirty="0"/>
              <a:t> </a:t>
            </a:r>
            <a:r>
              <a:rPr lang="es-ES" i="1" dirty="0" err="1"/>
              <a:t>officinalis</a:t>
            </a:r>
            <a:r>
              <a:rPr lang="es-ES" i="1" dirty="0"/>
              <a:t> </a:t>
            </a:r>
            <a:r>
              <a:rPr lang="es-ES" dirty="0"/>
              <a:t>(Romero).</a:t>
            </a:r>
          </a:p>
          <a:p>
            <a:r>
              <a:rPr lang="es-ES" i="1" dirty="0" err="1"/>
              <a:t>Pelargonium</a:t>
            </a:r>
            <a:r>
              <a:rPr lang="es-ES" i="1" dirty="0"/>
              <a:t> </a:t>
            </a:r>
            <a:r>
              <a:rPr lang="es-ES" i="1" dirty="0" err="1"/>
              <a:t>graveolens</a:t>
            </a:r>
            <a:r>
              <a:rPr lang="es-ES" i="1" dirty="0"/>
              <a:t> </a:t>
            </a:r>
            <a:r>
              <a:rPr lang="es-ES" dirty="0"/>
              <a:t>(Geranio de Egipto), todavía en estudio.</a:t>
            </a:r>
            <a:endParaRPr lang="es-ES" i="1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19F95E-E0A7-4DD1-9275-E18F963C0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DEFABFE-E2F8-B1CA-2D82-70375A83F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9" y="1286933"/>
            <a:ext cx="4021666" cy="482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8DB5B0-75AA-C7B3-44D0-C80C4C5B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97195-3E5F-6CCF-30F2-227A7D6BC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348" y="2184400"/>
            <a:ext cx="7535333" cy="2997201"/>
          </a:xfrm>
        </p:spPr>
        <p:txBody>
          <a:bodyPr/>
          <a:lstStyle/>
          <a:p>
            <a:pPr algn="just"/>
            <a:r>
              <a:rPr lang="es-ES" dirty="0"/>
              <a:t>Además de la maquinaria convencional, que existe en el mercado, hemos tenido que desarrollar prototipos y la adaptación de estos al cultivo de PAM:</a:t>
            </a:r>
          </a:p>
          <a:p>
            <a:pPr lvl="1" algn="just"/>
            <a:r>
              <a:rPr lang="es-ES" dirty="0"/>
              <a:t>Dalladora.</a:t>
            </a:r>
          </a:p>
          <a:p>
            <a:pPr lvl="1" algn="just"/>
            <a:r>
              <a:rPr lang="es-ES" dirty="0"/>
              <a:t>Empacadora.</a:t>
            </a:r>
          </a:p>
          <a:p>
            <a:pPr lvl="1" algn="just"/>
            <a:r>
              <a:rPr lang="es-ES" dirty="0"/>
              <a:t>Cultivadores.</a:t>
            </a:r>
          </a:p>
          <a:p>
            <a:pPr lvl="1" algn="just"/>
            <a:r>
              <a:rPr lang="es-ES" dirty="0"/>
              <a:t>Vertederas.</a:t>
            </a:r>
          </a:p>
          <a:p>
            <a:pPr lvl="1" algn="just"/>
            <a:r>
              <a:rPr lang="es-ES" dirty="0"/>
              <a:t>Y otros de creación propia.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C0EA63-4EA2-42A1-6981-7D2870E7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fotos camarasanti\IMG_20190428_134223.jpg">
            <a:extLst>
              <a:ext uri="{FF2B5EF4-FFF2-40B4-BE49-F238E27FC236}">
                <a16:creationId xmlns:a16="http://schemas.microsoft.com/office/drawing/2014/main" id="{7B9E5568-1292-4923-F15B-B2B9E657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30144"/>
            <a:ext cx="4365523" cy="3636314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D0A6AE-2061-3148-AF26-8836C9E7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CULTIVO-I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0451EC-D425-F682-26DD-E744A94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1608623-9983-4B2F-6731-5B733DEAFBBF}"/>
              </a:ext>
            </a:extLst>
          </p:cNvPr>
          <p:cNvSpPr txBox="1">
            <a:spLocks/>
          </p:cNvSpPr>
          <p:nvPr/>
        </p:nvSpPr>
        <p:spPr>
          <a:xfrm>
            <a:off x="677334" y="1736048"/>
            <a:ext cx="4852609" cy="203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Máquina plantadora de tabaco adecuada para plantaciones de aromáticas:</a:t>
            </a:r>
          </a:p>
          <a:p>
            <a:pPr lvl="1"/>
            <a:r>
              <a:rPr lang="es-ES" dirty="0"/>
              <a:t>Sombrilla para la protección solar</a:t>
            </a:r>
          </a:p>
          <a:p>
            <a:pPr lvl="1"/>
            <a:r>
              <a:rPr lang="es-ES" dirty="0"/>
              <a:t>Detalle de riego seleccionador por planta.</a:t>
            </a:r>
          </a:p>
          <a:p>
            <a:pPr lvl="1"/>
            <a:r>
              <a:rPr lang="es-ES" dirty="0"/>
              <a:t>Adecuar el marco de plantación.</a:t>
            </a:r>
          </a:p>
          <a:p>
            <a:pPr lvl="1"/>
            <a:endParaRPr lang="es-ES" dirty="0"/>
          </a:p>
          <a:p>
            <a:pPr marL="20637" lvl="1" indent="0">
              <a:buFont typeface="Wingdings 3" charset="2"/>
              <a:buNone/>
            </a:pPr>
            <a:endParaRPr lang="es-ES" dirty="0"/>
          </a:p>
          <a:p>
            <a:pPr marL="311150" lvl="1" indent="-290513"/>
            <a:endParaRPr lang="es-ES" dirty="0"/>
          </a:p>
          <a:p>
            <a:pPr lvl="1"/>
            <a:endParaRPr lang="es-ES" dirty="0"/>
          </a:p>
        </p:txBody>
      </p:sp>
      <p:pic>
        <p:nvPicPr>
          <p:cNvPr id="8" name="Picture 2" descr="D:\fotos camarasanti\IMG_20190428_134244.jpg">
            <a:extLst>
              <a:ext uri="{FF2B5EF4-FFF2-40B4-BE49-F238E27FC236}">
                <a16:creationId xmlns:a16="http://schemas.microsoft.com/office/drawing/2014/main" id="{03123576-7B7E-9751-9D4F-1EA0FB0F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1625" y="3548746"/>
            <a:ext cx="3832810" cy="3049763"/>
          </a:xfrm>
          <a:prstGeom prst="rect">
            <a:avLst/>
          </a:prstGeom>
          <a:noFill/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D543EAC-F8DA-F234-E95E-59F51F0AB941}"/>
              </a:ext>
            </a:extLst>
          </p:cNvPr>
          <p:cNvCxnSpPr>
            <a:cxnSpLocks/>
          </p:cNvCxnSpPr>
          <p:nvPr/>
        </p:nvCxnSpPr>
        <p:spPr>
          <a:xfrm>
            <a:off x="5396283" y="2913742"/>
            <a:ext cx="699717" cy="254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8628B565-2AF9-6F38-06E9-C484F09ABDF8}"/>
              </a:ext>
            </a:extLst>
          </p:cNvPr>
          <p:cNvCxnSpPr>
            <a:cxnSpLocks/>
          </p:cNvCxnSpPr>
          <p:nvPr/>
        </p:nvCxnSpPr>
        <p:spPr>
          <a:xfrm flipV="1">
            <a:off x="4645742" y="943428"/>
            <a:ext cx="3849329" cy="16364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C34B0-48F2-5EEA-31EA-F3EB2770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CULTIVO-II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696AD4-A9CF-962F-6438-9756A1B3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48627" cy="2396663"/>
          </a:xfrm>
        </p:spPr>
        <p:txBody>
          <a:bodyPr/>
          <a:lstStyle/>
          <a:p>
            <a:pPr algn="just"/>
            <a:r>
              <a:rPr lang="es-ES" dirty="0"/>
              <a:t>Máquina para acondicionar el terreno cortando las hierbas en estado post emergente. </a:t>
            </a:r>
          </a:p>
          <a:p>
            <a:r>
              <a:rPr lang="es-ES" dirty="0"/>
              <a:t>Diseño y fabricación propios.</a:t>
            </a:r>
          </a:p>
          <a:p>
            <a:pPr lvl="1" algn="just"/>
            <a:r>
              <a:rPr lang="es-ES" dirty="0"/>
              <a:t>Consistente en cuchillas  para cortar la hierba con los rodillos para dejarla llana.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7AF66F-E253-684A-3852-4DD7D57D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3" y="5878421"/>
            <a:ext cx="1155142" cy="894166"/>
          </a:xfrm>
          <a:prstGeom prst="rect">
            <a:avLst/>
          </a:prstGeom>
        </p:spPr>
      </p:pic>
      <p:pic>
        <p:nvPicPr>
          <p:cNvPr id="6" name="Picture 3" descr="D:\fotos camarasanti\IMG_20190614_171218.jpg">
            <a:extLst>
              <a:ext uri="{FF2B5EF4-FFF2-40B4-BE49-F238E27FC236}">
                <a16:creationId xmlns:a16="http://schemas.microsoft.com/office/drawing/2014/main" id="{1A7B8AB9-2A50-B7E1-EB1E-0127E0F6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161934" y="364077"/>
            <a:ext cx="6410847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7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331</TotalTime>
  <Words>1007</Words>
  <Application>Microsoft Office PowerPoint</Application>
  <PresentationFormat>Panorámica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Verdana</vt:lpstr>
      <vt:lpstr>Wingdings 3</vt:lpstr>
      <vt:lpstr>Faceta</vt:lpstr>
      <vt:lpstr>CULTIVO DE PAM  COMO ALTERNATIVA  AL CEREAL</vt:lpstr>
      <vt:lpstr>SANTIAGO VISÚS</vt:lpstr>
      <vt:lpstr>SAT (Sociedad Agraria de Transformación)</vt:lpstr>
      <vt:lpstr>ALTERNATIVAS</vt:lpstr>
      <vt:lpstr>ACLIMATACIÓN DEL ESTUDIO</vt:lpstr>
      <vt:lpstr>VARIEDADES</vt:lpstr>
      <vt:lpstr>CULTIVO</vt:lpstr>
      <vt:lpstr>CULTIVO-I</vt:lpstr>
      <vt:lpstr>CULTIVO-II</vt:lpstr>
      <vt:lpstr>CULTIVO-III</vt:lpstr>
      <vt:lpstr>RECOLECCIÓN</vt:lpstr>
      <vt:lpstr>RECOLECCIÓN-I</vt:lpstr>
      <vt:lpstr>RECOLECCIÓN-II</vt:lpstr>
      <vt:lpstr>HERBICIDAS, FUNGICIDAS y PESTICIDAS NATURALES</vt:lpstr>
      <vt:lpstr>DESTILACIÓN</vt:lpstr>
      <vt:lpstr>DESTILACIÓN-I</vt:lpstr>
      <vt:lpstr>DESTILACIÓN-II</vt:lpstr>
      <vt:lpstr>PREPARACIÓN DE LAS PLANTAS </vt:lpstr>
      <vt:lpstr>PRODUCCIÓN</vt:lpstr>
      <vt:lpstr>CONCLUSIÓN</vt:lpstr>
      <vt:lpstr>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CULTIVO DE PAM  COMO ALTERNATIVA AL CEREAL</dc:title>
  <dc:creator>Microsoft Office User</dc:creator>
  <cp:lastModifiedBy>Administrador</cp:lastModifiedBy>
  <cp:revision>47</cp:revision>
  <dcterms:created xsi:type="dcterms:W3CDTF">2023-02-04T21:03:36Z</dcterms:created>
  <dcterms:modified xsi:type="dcterms:W3CDTF">2023-02-16T12:46:38Z</dcterms:modified>
</cp:coreProperties>
</file>