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8" r:id="rId3"/>
    <p:sldId id="257" r:id="rId4"/>
    <p:sldId id="275" r:id="rId5"/>
    <p:sldId id="259" r:id="rId6"/>
    <p:sldId id="279" r:id="rId7"/>
    <p:sldId id="280" r:id="rId8"/>
    <p:sldId id="281" r:id="rId9"/>
    <p:sldId id="260" r:id="rId10"/>
    <p:sldId id="272" r:id="rId11"/>
    <p:sldId id="261" r:id="rId12"/>
    <p:sldId id="262" r:id="rId13"/>
    <p:sldId id="282" r:id="rId14"/>
    <p:sldId id="263" r:id="rId15"/>
    <p:sldId id="264" r:id="rId16"/>
    <p:sldId id="283" r:id="rId17"/>
    <p:sldId id="265" r:id="rId18"/>
    <p:sldId id="284" r:id="rId19"/>
    <p:sldId id="266" r:id="rId20"/>
    <p:sldId id="267" r:id="rId21"/>
    <p:sldId id="268" r:id="rId22"/>
    <p:sldId id="269" r:id="rId23"/>
    <p:sldId id="270" r:id="rId24"/>
    <p:sldId id="271" r:id="rId25"/>
    <p:sldId id="285" r:id="rId26"/>
    <p:sldId id="274" r:id="rId27"/>
    <p:sldId id="276" r:id="rId28"/>
    <p:sldId id="277" r:id="rId29"/>
    <p:sldId id="278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21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0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57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7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65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7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5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3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2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0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0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06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42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65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1C26-0B3C-4224-93C7-B258996C96D4}" type="datetimeFigureOut">
              <a:rPr lang="es-ES" smtClean="0"/>
              <a:t>17/02/2023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26B208-164A-449C-BC03-B8DB3E2016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nel.chil.me/#/siasa5/log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8EE09-4351-5703-52D2-D638DCFA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798" y="138338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ES" dirty="0"/>
              <a:t>SISTEMA DE ASESORAMIENTO AGRARIO – SIASA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B569B0-9643-DA01-3CF0-E68CA2DAE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85714"/>
          </a:xfrm>
        </p:spPr>
        <p:txBody>
          <a:bodyPr>
            <a:normAutofit/>
          </a:bodyPr>
          <a:lstStyle/>
          <a:p>
            <a:pPr algn="r"/>
            <a:r>
              <a:rPr lang="es-ES" b="1" dirty="0"/>
              <a:t>GCP201900700 DEPARTAMENTO DE AGRICULTURA, GANADERÍA Y MEDIO AMBIENTE DEL GOBIERNO DE ARAGÓN</a:t>
            </a:r>
          </a:p>
        </p:txBody>
      </p:sp>
      <p:pic>
        <p:nvPicPr>
          <p:cNvPr id="4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39" y="6009935"/>
            <a:ext cx="2105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4" y="5976341"/>
            <a:ext cx="676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1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261C-C2BB-6557-D5C0-CAC5C1B6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4" name="Marcador de contenido 3" descr="Chil - Panel de control y 1 página más - Personal: Microsoft​ Edge">
            <a:extLst>
              <a:ext uri="{FF2B5EF4-FFF2-40B4-BE49-F238E27FC236}">
                <a16:creationId xmlns:a16="http://schemas.microsoft.com/office/drawing/2014/main" id="{26CA81C8-3B21-8DF7-342D-28103505C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6" y="2246722"/>
            <a:ext cx="70182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382E2-554A-69D8-C280-BDF349D6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1E9A5-DB07-77E9-4A49-5389FC66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080" y="1483936"/>
            <a:ext cx="8449576" cy="421064"/>
          </a:xfrm>
        </p:spPr>
        <p:txBody>
          <a:bodyPr>
            <a:normAutofit/>
          </a:bodyPr>
          <a:lstStyle/>
          <a:p>
            <a:r>
              <a:rPr lang="es-ES" b="1" dirty="0"/>
              <a:t>Primera visualización</a:t>
            </a:r>
            <a:r>
              <a:rPr lang="es-ES" dirty="0"/>
              <a:t>: solicitudes por entidad homologada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76B6D2C-CC0A-6C63-6E3A-E8E4B921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4" y="1807011"/>
            <a:ext cx="7851852" cy="43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3293B-F3CA-A347-2204-23B76836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531B5-4D8D-C7D2-AABE-04E10845A5FD}"/>
              </a:ext>
            </a:extLst>
          </p:cNvPr>
          <p:cNvSpPr txBox="1"/>
          <p:nvPr/>
        </p:nvSpPr>
        <p:spPr>
          <a:xfrm>
            <a:off x="1989056" y="1451728"/>
            <a:ext cx="697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Modelo de solicitud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7BF6159-5C2D-B2CB-6007-3D1F133AF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38" y="1980415"/>
            <a:ext cx="4176538" cy="45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3293B-F3CA-A347-2204-23B76836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7" name="Imagen 6" descr="Chil - Panel de control y 1 página más - Personal: Microsoft​ Edge">
            <a:extLst>
              <a:ext uri="{FF2B5EF4-FFF2-40B4-BE49-F238E27FC236}">
                <a16:creationId xmlns:a16="http://schemas.microsoft.com/office/drawing/2014/main" id="{8D6BFAFE-EB52-222E-3EFE-26940DD37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7" y="1905000"/>
            <a:ext cx="4205165" cy="2263787"/>
          </a:xfrm>
          <a:prstGeom prst="rect">
            <a:avLst/>
          </a:prstGeom>
        </p:spPr>
      </p:pic>
      <p:pic>
        <p:nvPicPr>
          <p:cNvPr id="8" name="Imagen 7" descr="Chil - Panel de control y 1 página más - Personal: Microsoft​ Edge">
            <a:extLst>
              <a:ext uri="{FF2B5EF4-FFF2-40B4-BE49-F238E27FC236}">
                <a16:creationId xmlns:a16="http://schemas.microsoft.com/office/drawing/2014/main" id="{8634BF20-C30C-4FDD-DF09-4387331DD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6" y="4252727"/>
            <a:ext cx="4205165" cy="22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7D999-6FBC-8F61-ED9F-A4AF0309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175BA-30D2-D93C-917B-1745154C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324" y="1680328"/>
            <a:ext cx="8915400" cy="44934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Solicitudes baremadas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6A87BB-48C1-666C-7228-4F39285C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9" y="2129672"/>
            <a:ext cx="7508190" cy="41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2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47DF-55A8-D0B5-7648-EB217ED9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1D93-A4DB-073E-FBBC-E5B58580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788" y="1540497"/>
            <a:ext cx="8915400" cy="36450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Segunda visualización</a:t>
            </a:r>
            <a:r>
              <a:rPr lang="es-ES" dirty="0"/>
              <a:t>: Asignación a técnicos autorizados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0FC40C-3E96-E782-2CDF-D99BF49CB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21" y="2003611"/>
            <a:ext cx="4189707" cy="46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47DF-55A8-D0B5-7648-EB217ED9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62CAFE-1984-03B5-EF4B-0C8B37CB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60" y="1557684"/>
            <a:ext cx="7986613" cy="43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5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47DF-55A8-D0B5-7648-EB217ED9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1D93-A4DB-073E-FBBC-E5B58580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788" y="1540497"/>
            <a:ext cx="8915400" cy="36450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Tercera visualización</a:t>
            </a:r>
            <a:r>
              <a:rPr lang="es-ES" dirty="0"/>
              <a:t>: Contrato de asesoramiento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5F12FF-F251-707A-143B-35164FEC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58" y="1905000"/>
            <a:ext cx="4360093" cy="47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47DF-55A8-D0B5-7648-EB217ED9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10" name="Imagen 9" descr="Chil - Panel de control y 5 páginas más - Personal: Microsoft​ Edge">
            <a:extLst>
              <a:ext uri="{FF2B5EF4-FFF2-40B4-BE49-F238E27FC236}">
                <a16:creationId xmlns:a16="http://schemas.microsoft.com/office/drawing/2014/main" id="{11B048D5-56FF-D5C2-214C-6B3D3E253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9" y="1905000"/>
            <a:ext cx="4333230" cy="2332729"/>
          </a:xfrm>
          <a:prstGeom prst="rect">
            <a:avLst/>
          </a:prstGeom>
        </p:spPr>
      </p:pic>
      <p:pic>
        <p:nvPicPr>
          <p:cNvPr id="11" name="Imagen 10" descr="Chil - Panel de control y 5 páginas más - Personal: Microsoft​ Edge">
            <a:extLst>
              <a:ext uri="{FF2B5EF4-FFF2-40B4-BE49-F238E27FC236}">
                <a16:creationId xmlns:a16="http://schemas.microsoft.com/office/drawing/2014/main" id="{4E4155AB-B741-5FC9-65F0-E25AA624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9" y="4321553"/>
            <a:ext cx="4333230" cy="23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C083-79C0-880E-5958-54DF3C54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575D7-09DF-B508-6B72-660FF987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02790"/>
            <a:ext cx="8915400" cy="402210"/>
          </a:xfrm>
        </p:spPr>
        <p:txBody>
          <a:bodyPr/>
          <a:lstStyle/>
          <a:p>
            <a:r>
              <a:rPr lang="es-ES" b="1" dirty="0"/>
              <a:t>Cuarta visualización</a:t>
            </a:r>
            <a:r>
              <a:rPr lang="es-ES" dirty="0"/>
              <a:t>: Seguimiento del asesoramiento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A4A554-6E0B-C21E-5C62-A8172C8C5624}"/>
              </a:ext>
            </a:extLst>
          </p:cNvPr>
          <p:cNvSpPr txBox="1"/>
          <p:nvPr/>
        </p:nvSpPr>
        <p:spPr>
          <a:xfrm>
            <a:off x="1638300" y="2932434"/>
            <a:ext cx="3650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la pestaña de las “VISITAS” el asesor trabaja y expone las actividades realizadas durante sus cuatro visitas anuales. </a:t>
            </a:r>
          </a:p>
          <a:p>
            <a:pPr algn="just"/>
            <a:r>
              <a:rPr lang="es-ES" dirty="0"/>
              <a:t>Aquí también se recoge toda la información sobre la duración de la visita, kilometraje realizado, etc.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CE2D5F-40DB-9BDA-B87F-C81E5001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09" y="2633206"/>
            <a:ext cx="5185903" cy="28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FA3A42-06BF-611A-4DCF-A548D545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Índice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270F92-0F67-E75C-BC56-B571863CD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529" y="2529524"/>
            <a:ext cx="9269708" cy="2881461"/>
          </a:xfrm>
        </p:spPr>
        <p:txBody>
          <a:bodyPr>
            <a:normAutofit fontScale="85000" lnSpcReduction="20000"/>
          </a:bodyPr>
          <a:lstStyle/>
          <a:p>
            <a:r>
              <a:rPr lang="es-ES" sz="3200" dirty="0"/>
              <a:t>Objetivos del proyecto SIASA</a:t>
            </a:r>
          </a:p>
          <a:p>
            <a:r>
              <a:rPr lang="es-ES" sz="3200" dirty="0"/>
              <a:t>Miembros del Grupo de Cooperación</a:t>
            </a:r>
          </a:p>
          <a:p>
            <a:r>
              <a:rPr lang="es-ES" sz="3200" dirty="0"/>
              <a:t>Cronograma de actividades</a:t>
            </a:r>
          </a:p>
          <a:p>
            <a:r>
              <a:rPr lang="es-ES" sz="3200" dirty="0"/>
              <a:t>Procedimiento de trabajo dentro de CHILL</a:t>
            </a:r>
          </a:p>
          <a:p>
            <a:r>
              <a:rPr lang="es-ES" sz="3200" dirty="0"/>
              <a:t>Seguimiento en prensa</a:t>
            </a:r>
          </a:p>
          <a:p>
            <a:r>
              <a:rPr lang="es-ES" sz="3200" dirty="0"/>
              <a:t>Conclusiones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234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4" name="Imagen 3" descr="Chil - Panel de control y 4 páginas más - Personal: Microsoft​ Edge">
            <a:extLst>
              <a:ext uri="{FF2B5EF4-FFF2-40B4-BE49-F238E27FC236}">
                <a16:creationId xmlns:a16="http://schemas.microsoft.com/office/drawing/2014/main" id="{40882853-2D6B-54F6-943C-701B240BE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11533"/>
            <a:ext cx="7529686" cy="40534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5C840-437B-FB1D-2A72-5A155785A760}"/>
              </a:ext>
            </a:extLst>
          </p:cNvPr>
          <p:cNvSpPr txBox="1"/>
          <p:nvPr/>
        </p:nvSpPr>
        <p:spPr>
          <a:xfrm>
            <a:off x="2771480" y="5941502"/>
            <a:ext cx="753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Apartado de ACTIVIDAD AGRARIA, donde se relacionan los temas sobre los que se ha asesorado</a:t>
            </a:r>
          </a:p>
        </p:txBody>
      </p:sp>
    </p:spTree>
    <p:extLst>
      <p:ext uri="{BB962C8B-B14F-4D97-AF65-F5344CB8AC3E}">
        <p14:creationId xmlns:p14="http://schemas.microsoft.com/office/powerpoint/2010/main" val="230685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95C840-437B-FB1D-2A72-5A155785A760}"/>
              </a:ext>
            </a:extLst>
          </p:cNvPr>
          <p:cNvSpPr txBox="1"/>
          <p:nvPr/>
        </p:nvSpPr>
        <p:spPr>
          <a:xfrm>
            <a:off x="2498103" y="6023728"/>
            <a:ext cx="753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Apartado de VISITAS, donde se relacionan la información de cada visita</a:t>
            </a:r>
          </a:p>
        </p:txBody>
      </p:sp>
      <p:pic>
        <p:nvPicPr>
          <p:cNvPr id="6" name="Imagen 5" descr="Chil - Panel de control y 4 páginas más - Personal: Microsoft​ Edge">
            <a:extLst>
              <a:ext uri="{FF2B5EF4-FFF2-40B4-BE49-F238E27FC236}">
                <a16:creationId xmlns:a16="http://schemas.microsoft.com/office/drawing/2014/main" id="{DBFDF856-8782-D4FE-6302-E6E5437BA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617266"/>
            <a:ext cx="7747579" cy="41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2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6AE74C-B0A9-4C17-93F2-361436F5535A}"/>
              </a:ext>
            </a:extLst>
          </p:cNvPr>
          <p:cNvSpPr txBox="1"/>
          <p:nvPr/>
        </p:nvSpPr>
        <p:spPr>
          <a:xfrm>
            <a:off x="2033048" y="1611984"/>
            <a:ext cx="406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Otras utilidades: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Foto </a:t>
            </a:r>
            <a:r>
              <a:rPr lang="es-ES" dirty="0" err="1"/>
              <a:t>georeferenciada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Muestras tomadas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39516B-0F39-B133-7EF5-2AF29BAED8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68" y="4192572"/>
            <a:ext cx="3440784" cy="25805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28F1D5-9A61-0F34-C430-BB225787DE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68" y="1522019"/>
            <a:ext cx="3440784" cy="25805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4E534D-242F-7EEA-835F-62DB3D8E4C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84" y="3165050"/>
            <a:ext cx="4458879" cy="3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95C840-437B-FB1D-2A72-5A155785A760}"/>
              </a:ext>
            </a:extLst>
          </p:cNvPr>
          <p:cNvSpPr txBox="1"/>
          <p:nvPr/>
        </p:nvSpPr>
        <p:spPr>
          <a:xfrm>
            <a:off x="2640579" y="6027003"/>
            <a:ext cx="753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Apartado de VALORACIÓN FINAL, donde el asesor expone su valoración sobre el asesoramiento realizado. </a:t>
            </a:r>
          </a:p>
        </p:txBody>
      </p:sp>
      <p:pic>
        <p:nvPicPr>
          <p:cNvPr id="3" name="Imagen 2" descr="Chil - Panel de control y 4 páginas más - Personal: Microsoft​ Edge">
            <a:extLst>
              <a:ext uri="{FF2B5EF4-FFF2-40B4-BE49-F238E27FC236}">
                <a16:creationId xmlns:a16="http://schemas.microsoft.com/office/drawing/2014/main" id="{80BC65FF-76B2-8F3D-8212-CDA08729D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9" y="1645546"/>
            <a:ext cx="7747577" cy="4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95C840-437B-FB1D-2A72-5A155785A760}"/>
              </a:ext>
            </a:extLst>
          </p:cNvPr>
          <p:cNvSpPr txBox="1"/>
          <p:nvPr/>
        </p:nvSpPr>
        <p:spPr>
          <a:xfrm>
            <a:off x="2882212" y="6064613"/>
            <a:ext cx="753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 Informe Final debe estar firmado por el asesor  el asesorado.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40850CB-F793-A2C0-514E-007528C0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12" y="1279843"/>
            <a:ext cx="6785880" cy="47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F5FF-C82F-8A97-9F9E-3056CFE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074843E-1AE0-4EDC-38F7-221758CA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71" y="1330894"/>
            <a:ext cx="7721875" cy="53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21A51D8-A183-7C93-0A16-C21FE5D1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16" y="1489434"/>
            <a:ext cx="5960597" cy="519103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05674F6-DAF6-EB0D-D150-7D8DF50D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dirty="0"/>
              <a:t>Seguimiento en prensa</a:t>
            </a:r>
          </a:p>
        </p:txBody>
      </p:sp>
    </p:spTree>
    <p:extLst>
      <p:ext uri="{BB962C8B-B14F-4D97-AF65-F5344CB8AC3E}">
        <p14:creationId xmlns:p14="http://schemas.microsoft.com/office/powerpoint/2010/main" val="3853593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1EF623-F7BD-6E3F-2975-C69E2192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99" y="1348034"/>
            <a:ext cx="4952201" cy="53120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C6E8C5-563F-D564-AD62-6974C378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dirty="0"/>
              <a:t>Seguimiento en prensa</a:t>
            </a:r>
          </a:p>
        </p:txBody>
      </p:sp>
    </p:spTree>
    <p:extLst>
      <p:ext uri="{BB962C8B-B14F-4D97-AF65-F5344CB8AC3E}">
        <p14:creationId xmlns:p14="http://schemas.microsoft.com/office/powerpoint/2010/main" val="235953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B05674F6-DAF6-EB0D-D150-7D8DF50D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dirty="0"/>
              <a:t>Seguimiento en prensa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9E3ACF-6022-D25D-E6F4-3CF57653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98" y="1607094"/>
            <a:ext cx="6522203" cy="45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9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B05674F6-DAF6-EB0D-D150-7D8DF50D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02D9C3-1187-8535-8A8B-A6A8DFC32714}"/>
              </a:ext>
            </a:extLst>
          </p:cNvPr>
          <p:cNvSpPr txBox="1"/>
          <p:nvPr/>
        </p:nvSpPr>
        <p:spPr>
          <a:xfrm>
            <a:off x="2187018" y="2486736"/>
            <a:ext cx="902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effectLst/>
                <a:ea typeface="Times New Roman" panose="02020603050405020304" pitchFamily="18" charset="0"/>
              </a:rPr>
              <a:t>Se trata de una herramienta que ha dado soporte en los últimos años al servicio de asesoramiento. </a:t>
            </a:r>
          </a:p>
          <a:p>
            <a:pPr algn="just"/>
            <a:endParaRPr lang="es-ES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ea typeface="Times New Roman" panose="02020603050405020304" pitchFamily="18" charset="0"/>
              </a:rPr>
              <a:t>De cara a futuro, se deben añadir nuevas funcionalidades que liguen todos los trámites necesarios para la validación del servicio: elaboración de informaciones, acceso a la información complementaria, cumplimentación de partes de trabajo,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934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BAEAD4C-BC6B-1B7F-D937-7F3A6C5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Proyecto SIASA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DC67CAB-5474-B26A-5E6B-6C730394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509172" cy="45688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000" dirty="0"/>
              <a:t>En el año 2019 se constituye el Grupo de Cooperación SIASA II con la finalidad de </a:t>
            </a:r>
            <a:r>
              <a:rPr lang="es-ES" sz="2000" b="0" i="0" u="none" strike="noStrike" baseline="0" dirty="0"/>
              <a:t>consolidar la puesta en funcionamiento de la medida 2 del PDR 2014-2020, que fomenta la utilización de los servicios de asesoramiento por parte de agricultores, jóvenes agricultores, otros gestores de tierras, titulares forestales y </a:t>
            </a:r>
            <a:r>
              <a:rPr lang="es-ES" sz="2000" b="0" i="0" u="none" strike="noStrike" baseline="0" dirty="0" err="1"/>
              <a:t>PYMEs</a:t>
            </a:r>
            <a:r>
              <a:rPr lang="es-ES" sz="2000" b="0" i="0" u="none" strike="noStrike" baseline="0" dirty="0"/>
              <a:t> con actividad en zonas rurales, con objeto de mejorar la viabilidad y rentabilidad de las explotaciones, así como a su sostenibilidad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4C8485-5191-05BC-1A0D-30C4567C31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4" y="2199588"/>
            <a:ext cx="3074883" cy="43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E0C9029-2B8A-57AA-A166-84AD989535C8}"/>
              </a:ext>
            </a:extLst>
          </p:cNvPr>
          <p:cNvGrpSpPr/>
          <p:nvPr/>
        </p:nvGrpSpPr>
        <p:grpSpPr>
          <a:xfrm>
            <a:off x="2611225" y="1746315"/>
            <a:ext cx="8323868" cy="3365369"/>
            <a:chOff x="0" y="0"/>
            <a:chExt cx="5534660" cy="111474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BC53C34-92C2-520F-90A8-F552C06B9122}"/>
                </a:ext>
              </a:extLst>
            </p:cNvPr>
            <p:cNvGrpSpPr/>
            <p:nvPr/>
          </p:nvGrpSpPr>
          <p:grpSpPr>
            <a:xfrm>
              <a:off x="38100" y="0"/>
              <a:ext cx="5496560" cy="431800"/>
              <a:chOff x="0" y="0"/>
              <a:chExt cx="5496560" cy="431800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9DCF995D-6E04-1177-0907-09E2790DC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46430" cy="4318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F2DEBCC-1671-3FBF-C894-EB909A25D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0" y="0"/>
                <a:ext cx="433705" cy="431800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7DEC423B-EB72-4926-1FB5-4C43F9DFC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3050" y="0"/>
                <a:ext cx="287020" cy="431800"/>
              </a:xfrm>
              <a:prstGeom prst="rect">
                <a:avLst/>
              </a:prstGeom>
            </p:spPr>
          </p:pic>
          <p:pic>
            <p:nvPicPr>
              <p:cNvPr id="11" name="Imagen 10" descr="CITA Aragón | Centro de Investigación y Tecnología Agroalimentaria de Aragón">
                <a:extLst>
                  <a:ext uri="{FF2B5EF4-FFF2-40B4-BE49-F238E27FC236}">
                    <a16:creationId xmlns:a16="http://schemas.microsoft.com/office/drawing/2014/main" id="{89B93632-70AD-4A4F-6785-7852A24E0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4850" y="0"/>
                <a:ext cx="981710" cy="431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4B275D26-A1A8-3FB6-5DF0-1DD65E803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4" t="35271" r="5671" b="35701"/>
              <a:stretch/>
            </p:blipFill>
            <p:spPr bwMode="auto">
              <a:xfrm>
                <a:off x="2057400" y="38100"/>
                <a:ext cx="1473835" cy="3594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Imagen 12" descr="Colegio Oficial de Ingenieros Agrónomos de Aragón, Navarra y País Vasco -  Wikipedia, la enciclopedia libre">
                <a:extLst>
                  <a:ext uri="{FF2B5EF4-FFF2-40B4-BE49-F238E27FC236}">
                    <a16:creationId xmlns:a16="http://schemas.microsoft.com/office/drawing/2014/main" id="{5B705462-F8F8-F6B2-9536-D4176C139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6" t="22729" r="15687" b="20449"/>
              <a:stretch/>
            </p:blipFill>
            <p:spPr bwMode="auto">
              <a:xfrm>
                <a:off x="3762375" y="0"/>
                <a:ext cx="523875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043CA3B-5304-5D94-0477-81458C2C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838" y="685800"/>
              <a:ext cx="1496060" cy="35941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31E6B9-783A-2218-FD44-5C5A1C0C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0563"/>
              <a:ext cx="500380" cy="424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1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FEAC7-0873-A6B1-91BF-96CC8A5B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Proyecto SIASA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5EC11-2AD4-70DF-247A-26A67AB6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934" y="1539711"/>
            <a:ext cx="8915400" cy="47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Con este proyecto también se pretende: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4F58BB-FCAC-31A0-6BCB-E9874F8E6659}"/>
              </a:ext>
            </a:extLst>
          </p:cNvPr>
          <p:cNvSpPr txBox="1"/>
          <p:nvPr/>
        </p:nvSpPr>
        <p:spPr>
          <a:xfrm>
            <a:off x="2097840" y="2017336"/>
            <a:ext cx="41477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0" i="0" u="none" strike="noStrike" baseline="0" dirty="0"/>
              <a:t>· Facilita la entrada en el sector agrario de productores adecuadamente</a:t>
            </a:r>
          </a:p>
          <a:p>
            <a:pPr algn="l"/>
            <a:r>
              <a:rPr lang="es-ES" b="0" i="0" u="none" strike="noStrike" baseline="0" dirty="0"/>
              <a:t>formados y, en particular, el relevo generacional.</a:t>
            </a:r>
          </a:p>
          <a:p>
            <a:pPr algn="l"/>
            <a:r>
              <a:rPr lang="es-ES" b="0" i="0" u="none" strike="noStrike" baseline="0" dirty="0"/>
              <a:t>· Mejora la competitividad de los productores primarios integrándolos mejor en la cadena agroalimentaria a través de regímenes de calidad, añadir</a:t>
            </a:r>
          </a:p>
          <a:p>
            <a:pPr algn="l"/>
            <a:r>
              <a:rPr lang="es-ES" b="0" i="0" u="none" strike="noStrike" baseline="0" dirty="0"/>
              <a:t>valor a los productos agrícolas, promoción en mercados locales y cadenas cortas de suministro, agrupaciones y organizaciones de productores y organizaciones interprofesionales.</a:t>
            </a:r>
          </a:p>
          <a:p>
            <a:pPr algn="l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B1750C-FDBD-9967-BA07-97C53FD2DD0C}"/>
              </a:ext>
            </a:extLst>
          </p:cNvPr>
          <p:cNvSpPr txBox="1"/>
          <p:nvPr/>
        </p:nvSpPr>
        <p:spPr>
          <a:xfrm>
            <a:off x="6796726" y="1905000"/>
            <a:ext cx="43928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/>
              <a:t>· Restablece, conserva y mejora los ecosistemas relacionados con la</a:t>
            </a:r>
          </a:p>
          <a:p>
            <a:pPr algn="l"/>
            <a:r>
              <a:rPr lang="es-ES" sz="1800" b="0" i="0" u="none" strike="noStrike" baseline="0" dirty="0"/>
              <a:t>agricultura y la silvicultura.</a:t>
            </a:r>
            <a:endParaRPr lang="es-ES" dirty="0"/>
          </a:p>
          <a:p>
            <a:r>
              <a:rPr lang="es-ES" sz="1800" b="0" i="0" u="none" strike="noStrike" baseline="0" dirty="0"/>
              <a:t>· Logra un uso más eficiente del agua en la agricultura.</a:t>
            </a:r>
          </a:p>
          <a:p>
            <a:pPr algn="l"/>
            <a:r>
              <a:rPr lang="es-ES" sz="1800" b="0" i="0" u="none" strike="noStrike" baseline="0" dirty="0"/>
              <a:t>· Facilita el suministro y el uso de fuentes renovables de energía,</a:t>
            </a:r>
          </a:p>
          <a:p>
            <a:pPr algn="l"/>
            <a:r>
              <a:rPr lang="es-ES" sz="1800" b="0" i="0" u="none" strike="noStrike" baseline="0" dirty="0"/>
              <a:t>subproductos, desechos, residuos y demás materia prima no alimentaria</a:t>
            </a:r>
          </a:p>
          <a:p>
            <a:pPr algn="l"/>
            <a:r>
              <a:rPr lang="es-ES" sz="1800" b="0" i="0" u="none" strike="noStrike" baseline="0" dirty="0"/>
              <a:t>para impulsar el desarrollo de la bioeconomía.</a:t>
            </a:r>
          </a:p>
          <a:p>
            <a:pPr algn="l"/>
            <a:r>
              <a:rPr lang="es-ES" sz="1800" b="0" i="0" u="none" strike="noStrike" baseline="0" dirty="0"/>
              <a:t>· Reduce las emisiones de gases de efecto invernadero y de amoniaco</a:t>
            </a:r>
          </a:p>
          <a:p>
            <a:pPr algn="l"/>
            <a:r>
              <a:rPr lang="es-ES" sz="1800" b="0" i="0" u="none" strike="noStrike" baseline="0" dirty="0"/>
              <a:t>procedentes de la agricultura.</a:t>
            </a:r>
          </a:p>
          <a:p>
            <a:pPr algn="l"/>
            <a:r>
              <a:rPr lang="es-ES" sz="1800" b="0" i="0" u="none" strike="noStrike" baseline="0" dirty="0"/>
              <a:t>· Fomenta la conservación y captura de carbono en los sectores agrícola y</a:t>
            </a:r>
          </a:p>
          <a:p>
            <a:pPr algn="l"/>
            <a:r>
              <a:rPr lang="es-ES" sz="1800" b="0" i="0" u="none" strike="noStrike" baseline="0" dirty="0"/>
              <a:t>forestal.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02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4EC14-9201-7F29-0AC2-8D675B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Miembros del Grupo de Cooperación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D4854E-4A2D-D4B9-D143-DAE615F28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b="1" dirty="0"/>
              <a:t>Beneficiarios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45F2DC-47F8-4362-3423-1953CFDCF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861476"/>
            <a:ext cx="4342893" cy="3354060"/>
          </a:xfrm>
        </p:spPr>
        <p:txBody>
          <a:bodyPr/>
          <a:lstStyle/>
          <a:p>
            <a:r>
              <a:rPr lang="es-ES" dirty="0"/>
              <a:t>Asociación Agraria de Jóvenes Agricultores</a:t>
            </a:r>
          </a:p>
          <a:p>
            <a:r>
              <a:rPr lang="es-ES" dirty="0"/>
              <a:t>Federación Aragonesa de Cooperativas Agrarias</a:t>
            </a:r>
          </a:p>
          <a:p>
            <a:r>
              <a:rPr lang="es-ES" dirty="0"/>
              <a:t>Unión de Agricultores y Ganaderos de Aragón</a:t>
            </a:r>
          </a:p>
          <a:p>
            <a:r>
              <a:rPr lang="es-ES" dirty="0"/>
              <a:t>Unión de Pequeños Agricultores de Aragón</a:t>
            </a:r>
          </a:p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AF4F3D7-8A8C-30A9-491F-B4133FB87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b="1" dirty="0"/>
              <a:t>No beneficiarios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51E4E85-E94C-B195-48DE-AB353B69D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2843122"/>
            <a:ext cx="4338674" cy="3354060"/>
          </a:xfrm>
        </p:spPr>
        <p:txBody>
          <a:bodyPr/>
          <a:lstStyle/>
          <a:p>
            <a:r>
              <a:rPr lang="es-ES" sz="1800" b="0" i="0" u="none" strike="noStrike" baseline="0" dirty="0"/>
              <a:t>Colegio Oficial de Ingenieros Agrónomos de Aragón, Navarra y País Vasco</a:t>
            </a:r>
          </a:p>
          <a:p>
            <a:r>
              <a:rPr lang="es-ES" sz="1800" b="0" i="0" u="none" strike="noStrike" baseline="0" dirty="0"/>
              <a:t>Centro de Investigación y Tecnología Agroalimentaria de Aragón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04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75DAF46-A3D6-E711-86C4-5C74117C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Cronograma de actividades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5D663-2032-BF10-6DB9-07290718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682734"/>
            <a:ext cx="887730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0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66114-3DB7-F301-0DFE-273FCE27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Cronograma de actividades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BC82E7-6F14-E1D8-BC5D-89E3BD24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30317"/>
            <a:ext cx="9240037" cy="42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9896E1-661A-27ED-1F68-F4914EC3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356722-5603-2084-FD51-C107E846855B}"/>
              </a:ext>
            </a:extLst>
          </p:cNvPr>
          <p:cNvSpPr txBox="1"/>
          <p:nvPr/>
        </p:nvSpPr>
        <p:spPr>
          <a:xfrm>
            <a:off x="1743958" y="1905000"/>
            <a:ext cx="4831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dirty="0">
                <a:effectLst/>
                <a:ea typeface="Times New Roman" panose="02020603050405020304" pitchFamily="18" charset="0"/>
              </a:rPr>
              <a:t>Dada la especificidad de la herramienta que hay que mantener y mejorar, en el momento de la presentación de la solicitud de subvención para el apoyo a acciones de cooperación de agentes del sector agrario, en el marco del Programa de Desarrollo Rural para Aragón 2014-2020, para 2019, únicamente la empresa SOCIAL KNOWLEDGE SL. (CHIL.org) era capaz de proveer la solución necesaria.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449BF3-83E9-1802-BDD1-7726CD345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82" y="1695651"/>
            <a:ext cx="3834933" cy="44850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661DAC-C4CC-A080-23C6-2AC914EF7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86" y="5148383"/>
            <a:ext cx="1463167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9896E1-661A-27ED-1F68-F4914EC3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trabajo</a:t>
            </a:r>
          </a:p>
        </p:txBody>
      </p:sp>
      <p:pic>
        <p:nvPicPr>
          <p:cNvPr id="9" name="Imagen 8" descr="Chil - Panel de control y 1 página más - Personal: Microsoft​ Edge">
            <a:extLst>
              <a:ext uri="{FF2B5EF4-FFF2-40B4-BE49-F238E27FC236}">
                <a16:creationId xmlns:a16="http://schemas.microsoft.com/office/drawing/2014/main" id="{1244B9E4-0977-0A2E-4AD7-3FB61A40C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5" y="2298983"/>
            <a:ext cx="6971542" cy="37530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5BBD827-6889-9BD0-C2D3-5274EE24523B}"/>
              </a:ext>
            </a:extLst>
          </p:cNvPr>
          <p:cNvSpPr txBox="1"/>
          <p:nvPr/>
        </p:nvSpPr>
        <p:spPr>
          <a:xfrm>
            <a:off x="1599414" y="1420013"/>
            <a:ext cx="916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Plataforma CHILL  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http://panel.chil.me/#/siasa5/login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47686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687</Words>
  <Application>Microsoft Office PowerPoint</Application>
  <PresentationFormat>Panorámica</PresentationFormat>
  <Paragraphs>81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Espiral</vt:lpstr>
      <vt:lpstr>SISTEMA DE ASESORAMIENTO AGRARIO – SIASA II</vt:lpstr>
      <vt:lpstr>Índice</vt:lpstr>
      <vt:lpstr>Objetivos del Proyecto SIASA</vt:lpstr>
      <vt:lpstr>Objetivos del Proyecto SIASA</vt:lpstr>
      <vt:lpstr>Miembros del Grupo de Cooperación</vt:lpstr>
      <vt:lpstr>Cronograma de actividades</vt:lpstr>
      <vt:lpstr>Cronograma de actividades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Procedimiento de trabajo</vt:lpstr>
      <vt:lpstr>Seguimiento en prensa</vt:lpstr>
      <vt:lpstr>Seguimiento en prensa</vt:lpstr>
      <vt:lpstr>Seguimiento en prensa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ASESORAMIENTO AGRARIO – SIASA II</dc:title>
  <dc:creator>ARANTXA ELORRIAGA GOZALO</dc:creator>
  <cp:lastModifiedBy>Administrador</cp:lastModifiedBy>
  <cp:revision>7</cp:revision>
  <dcterms:created xsi:type="dcterms:W3CDTF">2022-10-05T08:03:49Z</dcterms:created>
  <dcterms:modified xsi:type="dcterms:W3CDTF">2023-02-17T09:00:11Z</dcterms:modified>
</cp:coreProperties>
</file>