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73" r:id="rId3"/>
    <p:sldId id="286" r:id="rId4"/>
    <p:sldId id="274" r:id="rId5"/>
    <p:sldId id="275" r:id="rId6"/>
    <p:sldId id="276" r:id="rId7"/>
    <p:sldId id="277" r:id="rId8"/>
    <p:sldId id="284" r:id="rId9"/>
    <p:sldId id="305" r:id="rId10"/>
    <p:sldId id="279" r:id="rId11"/>
    <p:sldId id="281" r:id="rId12"/>
    <p:sldId id="282" r:id="rId13"/>
    <p:sldId id="288" r:id="rId14"/>
    <p:sldId id="287" r:id="rId15"/>
    <p:sldId id="289" r:id="rId16"/>
    <p:sldId id="303" r:id="rId17"/>
    <p:sldId id="290" r:id="rId18"/>
    <p:sldId id="291" r:id="rId19"/>
    <p:sldId id="292" r:id="rId20"/>
    <p:sldId id="298" r:id="rId21"/>
    <p:sldId id="297" r:id="rId22"/>
    <p:sldId id="293" r:id="rId23"/>
    <p:sldId id="304" r:id="rId24"/>
    <p:sldId id="300" r:id="rId25"/>
    <p:sldId id="294" r:id="rId26"/>
    <p:sldId id="296" r:id="rId27"/>
    <p:sldId id="283" r:id="rId28"/>
    <p:sldId id="301" r:id="rId29"/>
    <p:sldId id="302" r:id="rId30"/>
    <p:sldId id="271"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autoAdjust="0"/>
  </p:normalViewPr>
  <p:slideViewPr>
    <p:cSldViewPr>
      <p:cViewPr varScale="1">
        <p:scale>
          <a:sx n="58" d="100"/>
          <a:sy n="58" d="100"/>
        </p:scale>
        <p:origin x="1085"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Hoja1!$B$1</c:f>
              <c:strCache>
                <c:ptCount val="1"/>
                <c:pt idx="0">
                  <c:v>Parto </c:v>
                </c:pt>
              </c:strCache>
            </c:strRef>
          </c:tx>
          <c:invertIfNegative val="0"/>
          <c:cat>
            <c:strRef>
              <c:f>Hoja1!$A$2:$A$4</c:f>
              <c:strCache>
                <c:ptCount val="3"/>
                <c:pt idx="0">
                  <c:v>Lote 1</c:v>
                </c:pt>
                <c:pt idx="1">
                  <c:v>Lote 2</c:v>
                </c:pt>
                <c:pt idx="2">
                  <c:v>Control</c:v>
                </c:pt>
              </c:strCache>
            </c:strRef>
          </c:cat>
          <c:val>
            <c:numRef>
              <c:f>Hoja1!$B$2:$B$4</c:f>
              <c:numCache>
                <c:formatCode>General</c:formatCode>
                <c:ptCount val="3"/>
                <c:pt idx="0">
                  <c:v>5.8</c:v>
                </c:pt>
                <c:pt idx="1">
                  <c:v>5.8</c:v>
                </c:pt>
                <c:pt idx="2">
                  <c:v>5.7</c:v>
                </c:pt>
              </c:numCache>
            </c:numRef>
          </c:val>
          <c:extLst>
            <c:ext xmlns:c16="http://schemas.microsoft.com/office/drawing/2014/chart" uri="{C3380CC4-5D6E-409C-BE32-E72D297353CC}">
              <c16:uniqueId val="{00000000-ABBC-4EFB-AC48-E63C4A398013}"/>
            </c:ext>
          </c:extLst>
        </c:ser>
        <c:ser>
          <c:idx val="1"/>
          <c:order val="1"/>
          <c:tx>
            <c:strRef>
              <c:f>Hoja1!$C$1</c:f>
              <c:strCache>
                <c:ptCount val="1"/>
                <c:pt idx="0">
                  <c:v>Destete</c:v>
                </c:pt>
              </c:strCache>
            </c:strRef>
          </c:tx>
          <c:invertIfNegative val="0"/>
          <c:cat>
            <c:strRef>
              <c:f>Hoja1!$A$2:$A$4</c:f>
              <c:strCache>
                <c:ptCount val="3"/>
                <c:pt idx="0">
                  <c:v>Lote 1</c:v>
                </c:pt>
                <c:pt idx="1">
                  <c:v>Lote 2</c:v>
                </c:pt>
                <c:pt idx="2">
                  <c:v>Control</c:v>
                </c:pt>
              </c:strCache>
            </c:strRef>
          </c:cat>
          <c:val>
            <c:numRef>
              <c:f>Hoja1!$C$2:$C$4</c:f>
              <c:numCache>
                <c:formatCode>General</c:formatCode>
                <c:ptCount val="3"/>
                <c:pt idx="0">
                  <c:v>5.8</c:v>
                </c:pt>
                <c:pt idx="1">
                  <c:v>5.3</c:v>
                </c:pt>
                <c:pt idx="2">
                  <c:v>5.6</c:v>
                </c:pt>
              </c:numCache>
            </c:numRef>
          </c:val>
          <c:extLst>
            <c:ext xmlns:c16="http://schemas.microsoft.com/office/drawing/2014/chart" uri="{C3380CC4-5D6E-409C-BE32-E72D297353CC}">
              <c16:uniqueId val="{00000001-ABBC-4EFB-AC48-E63C4A398013}"/>
            </c:ext>
          </c:extLst>
        </c:ser>
        <c:dLbls>
          <c:showLegendKey val="0"/>
          <c:showVal val="0"/>
          <c:showCatName val="0"/>
          <c:showSerName val="0"/>
          <c:showPercent val="0"/>
          <c:showBubbleSize val="0"/>
        </c:dLbls>
        <c:gapWidth val="150"/>
        <c:axId val="7348224"/>
        <c:axId val="7349760"/>
      </c:barChart>
      <c:catAx>
        <c:axId val="7348224"/>
        <c:scaling>
          <c:orientation val="minMax"/>
        </c:scaling>
        <c:delete val="0"/>
        <c:axPos val="b"/>
        <c:numFmt formatCode="General" sourceLinked="0"/>
        <c:majorTickMark val="out"/>
        <c:minorTickMark val="none"/>
        <c:tickLblPos val="nextTo"/>
        <c:txPr>
          <a:bodyPr/>
          <a:lstStyle/>
          <a:p>
            <a:pPr>
              <a:defRPr sz="1200"/>
            </a:pPr>
            <a:endParaRPr lang="es-ES"/>
          </a:p>
        </c:txPr>
        <c:crossAx val="7349760"/>
        <c:crosses val="autoZero"/>
        <c:auto val="1"/>
        <c:lblAlgn val="ctr"/>
        <c:lblOffset val="100"/>
        <c:noMultiLvlLbl val="0"/>
      </c:catAx>
      <c:valAx>
        <c:axId val="7349760"/>
        <c:scaling>
          <c:orientation val="minMax"/>
        </c:scaling>
        <c:delete val="0"/>
        <c:axPos val="l"/>
        <c:majorGridlines/>
        <c:numFmt formatCode="General" sourceLinked="1"/>
        <c:majorTickMark val="out"/>
        <c:minorTickMark val="none"/>
        <c:tickLblPos val="nextTo"/>
        <c:txPr>
          <a:bodyPr/>
          <a:lstStyle/>
          <a:p>
            <a:pPr>
              <a:defRPr sz="1200"/>
            </a:pPr>
            <a:endParaRPr lang="es-ES"/>
          </a:p>
        </c:txPr>
        <c:crossAx val="7348224"/>
        <c:crosses val="autoZero"/>
        <c:crossBetween val="between"/>
      </c:valAx>
    </c:plotArea>
    <c:legend>
      <c:legendPos val="r"/>
      <c:legendEntry>
        <c:idx val="0"/>
        <c:txPr>
          <a:bodyPr/>
          <a:lstStyle/>
          <a:p>
            <a:pPr>
              <a:defRPr sz="1200"/>
            </a:pPr>
            <a:endParaRPr lang="es-ES"/>
          </a:p>
        </c:txPr>
      </c:legendEntry>
      <c:legendEntry>
        <c:idx val="1"/>
        <c:txPr>
          <a:bodyPr/>
          <a:lstStyle/>
          <a:p>
            <a:pPr>
              <a:defRPr sz="1200"/>
            </a:pPr>
            <a:endParaRPr lang="es-ES"/>
          </a:p>
        </c:txPr>
      </c:legendEntry>
      <c:layout>
        <c:manualLayout>
          <c:xMode val="edge"/>
          <c:yMode val="edge"/>
          <c:x val="0.83609888933909315"/>
          <c:y val="0.41607182535273857"/>
          <c:w val="0.1476208525850069"/>
          <c:h val="0.26996488694238652"/>
        </c:manualLayout>
      </c:layout>
      <c:overlay val="0"/>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ED166D30-D56C-412E-B4F1-0FD751E1C0F7}" type="datetimeFigureOut">
              <a:rPr lang="es-ES" smtClean="0"/>
              <a:t>10/02/2020</a:t>
            </a:fld>
            <a:endParaRPr lang="es-ES"/>
          </a:p>
        </p:txBody>
      </p:sp>
      <p:sp>
        <p:nvSpPr>
          <p:cNvPr id="17" name="16 Marcador de pie de página"/>
          <p:cNvSpPr>
            <a:spLocks noGrp="1"/>
          </p:cNvSpPr>
          <p:nvPr>
            <p:ph type="ftr" sz="quarter" idx="11"/>
          </p:nvPr>
        </p:nvSpPr>
        <p:spPr>
          <a:xfrm>
            <a:off x="2898648" y="6355080"/>
            <a:ext cx="3474720" cy="365760"/>
          </a:xfrm>
        </p:spPr>
        <p:txBody>
          <a:bodyPr/>
          <a:lstStyle/>
          <a:p>
            <a:endParaRPr lang="es-ES"/>
          </a:p>
        </p:txBody>
      </p:sp>
      <p:sp>
        <p:nvSpPr>
          <p:cNvPr id="29" name="28 Marcador de número de diapositiva"/>
          <p:cNvSpPr>
            <a:spLocks noGrp="1"/>
          </p:cNvSpPr>
          <p:nvPr>
            <p:ph type="sldNum" sz="quarter" idx="12"/>
          </p:nvPr>
        </p:nvSpPr>
        <p:spPr>
          <a:xfrm>
            <a:off x="1216152" y="6355080"/>
            <a:ext cx="1219200" cy="365760"/>
          </a:xfrm>
        </p:spPr>
        <p:txBody>
          <a:bodyPr/>
          <a:lstStyle/>
          <a:p>
            <a:fld id="{62E779BD-7CB0-4C9C-AF3A-C2292BF1AD7D}" type="slidenum">
              <a:rPr lang="es-ES" smtClean="0"/>
              <a:t>‹Nº›</a:t>
            </a:fld>
            <a:endParaRPr lang="es-ES"/>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166D30-D56C-412E-B4F1-0FD751E1C0F7}" type="datetimeFigureOut">
              <a:rPr lang="es-ES" smtClean="0"/>
              <a:t>10/02/2020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E779BD-7CB0-4C9C-AF3A-C2292BF1AD7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166D30-D56C-412E-B4F1-0FD751E1C0F7}" type="datetimeFigureOut">
              <a:rPr lang="es-ES" smtClean="0"/>
              <a:t>10/02/2020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E779BD-7CB0-4C9C-AF3A-C2292BF1AD7D}" type="slidenum">
              <a:rPr lang="es-ES" smtClean="0"/>
              <a:t>‹Nº›</a:t>
            </a:fld>
            <a:endParaRPr lang="es-ES"/>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ED166D30-D56C-412E-B4F1-0FD751E1C0F7}" type="datetimeFigureOut">
              <a:rPr lang="es-ES" smtClean="0"/>
              <a:t>10/02/2020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E779BD-7CB0-4C9C-AF3A-C2292BF1AD7D}" type="slidenum">
              <a:rPr lang="es-ES" smtClean="0"/>
              <a:t>‹Nº›</a:t>
            </a:fld>
            <a:endParaRPr lang="es-ES"/>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ED166D30-D56C-412E-B4F1-0FD751E1C0F7}" type="datetimeFigureOut">
              <a:rPr lang="es-ES" smtClean="0"/>
              <a:t>10/02/2020</a:t>
            </a:fld>
            <a:endParaRPr lang="es-ES"/>
          </a:p>
        </p:txBody>
      </p:sp>
      <p:sp>
        <p:nvSpPr>
          <p:cNvPr id="5" name="4 Marcador de pie de página"/>
          <p:cNvSpPr>
            <a:spLocks noGrp="1"/>
          </p:cNvSpPr>
          <p:nvPr>
            <p:ph type="ftr" sz="quarter" idx="11"/>
          </p:nvPr>
        </p:nvSpPr>
        <p:spPr>
          <a:xfrm>
            <a:off x="2898648" y="6355080"/>
            <a:ext cx="3474720" cy="365760"/>
          </a:xfrm>
        </p:spPr>
        <p:txBody>
          <a:bodyPr/>
          <a:lstStyle/>
          <a:p>
            <a:endParaRPr lang="es-ES"/>
          </a:p>
        </p:txBody>
      </p:sp>
      <p:sp>
        <p:nvSpPr>
          <p:cNvPr id="6" name="5 Marcador de número de diapositiva"/>
          <p:cNvSpPr>
            <a:spLocks noGrp="1"/>
          </p:cNvSpPr>
          <p:nvPr>
            <p:ph type="sldNum" sz="quarter" idx="12"/>
          </p:nvPr>
        </p:nvSpPr>
        <p:spPr>
          <a:xfrm>
            <a:off x="1069848" y="6355080"/>
            <a:ext cx="1520952" cy="365760"/>
          </a:xfrm>
        </p:spPr>
        <p:txBody>
          <a:bodyPr/>
          <a:lstStyle/>
          <a:p>
            <a:fld id="{62E779BD-7CB0-4C9C-AF3A-C2292BF1AD7D}" type="slidenum">
              <a:rPr lang="es-ES" smtClean="0"/>
              <a:t>‹Nº›</a:t>
            </a:fld>
            <a:endParaRPr lang="es-ES"/>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D166D30-D56C-412E-B4F1-0FD751E1C0F7}" type="datetimeFigureOut">
              <a:rPr lang="es-ES" smtClean="0"/>
              <a:t>10/02/2020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E779BD-7CB0-4C9C-AF3A-C2292BF1AD7D}" type="slidenum">
              <a:rPr lang="es-ES" smtClean="0"/>
              <a:t>‹Nº›</a:t>
            </a:fld>
            <a:endParaRPr lang="es-ES"/>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ED166D30-D56C-412E-B4F1-0FD751E1C0F7}" type="datetimeFigureOut">
              <a:rPr lang="es-ES" smtClean="0"/>
              <a:t>10/02/2020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2E779BD-7CB0-4C9C-AF3A-C2292BF1AD7D}" type="slidenum">
              <a:rPr lang="es-ES" smtClean="0"/>
              <a:t>‹Nº›</a:t>
            </a:fld>
            <a:endParaRPr lang="es-ES"/>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D166D30-D56C-412E-B4F1-0FD751E1C0F7}" type="datetimeFigureOut">
              <a:rPr lang="es-ES" smtClean="0"/>
              <a:t>10/02/2020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2E779BD-7CB0-4C9C-AF3A-C2292BF1AD7D}" type="slidenum">
              <a:rPr lang="es-ES" smtClean="0"/>
              <a:t>‹Nº›</a:t>
            </a:fld>
            <a:endParaRPr lang="es-E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166D30-D56C-412E-B4F1-0FD751E1C0F7}" type="datetimeFigureOut">
              <a:rPr lang="es-ES" smtClean="0"/>
              <a:t>10/02/2020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2E779BD-7CB0-4C9C-AF3A-C2292BF1AD7D}" type="slidenum">
              <a:rPr lang="es-ES" smtClean="0"/>
              <a:t>‹Nº›</a:t>
            </a:fld>
            <a:endParaRPr lang="es-ES"/>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D166D30-D56C-412E-B4F1-0FD751E1C0F7}" type="datetimeFigureOut">
              <a:rPr lang="es-ES" smtClean="0"/>
              <a:t>10/02/2020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E779BD-7CB0-4C9C-AF3A-C2292BF1AD7D}" type="slidenum">
              <a:rPr lang="es-ES" smtClean="0"/>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D166D30-D56C-412E-B4F1-0FD751E1C0F7}" type="datetimeFigureOut">
              <a:rPr lang="es-ES" smtClean="0"/>
              <a:t>10/02/2020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E779BD-7CB0-4C9C-AF3A-C2292BF1AD7D}" type="slidenum">
              <a:rPr lang="es-ES" smtClean="0"/>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D166D30-D56C-412E-B4F1-0FD751E1C0F7}" type="datetimeFigureOut">
              <a:rPr lang="es-ES" smtClean="0"/>
              <a:t>10/02/2020</a:t>
            </a:fld>
            <a:endParaRPr lang="es-ES"/>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2E779BD-7CB0-4C9C-AF3A-C2292BF1AD7D}" type="slidenum">
              <a:rPr lang="es-ES" smtClean="0"/>
              <a:t>‹Nº›</a:t>
            </a:fld>
            <a:endParaRPr lang="es-ES"/>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12"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6.jpeg"/><Relationship Id="rId5" Type="http://schemas.openxmlformats.org/officeDocument/2006/relationships/image" Target="../media/image4.emf"/><Relationship Id="rId10" Type="http://schemas.openxmlformats.org/officeDocument/2006/relationships/image" Target="../media/image15.jpeg"/><Relationship Id="rId4" Type="http://schemas.openxmlformats.org/officeDocument/2006/relationships/image" Target="../media/image7.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19.png"/><Relationship Id="rId4" Type="http://schemas.openxmlformats.org/officeDocument/2006/relationships/image" Target="../media/image7.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gif"/><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7.jpeg"/><Relationship Id="rId4" Type="http://schemas.openxmlformats.org/officeDocument/2006/relationships/chart" Target="../charts/chart1.xml"/><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gif"/><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7.jpeg"/><Relationship Id="rId4" Type="http://schemas.openxmlformats.org/officeDocument/2006/relationships/image" Target="../media/image20.png"/><Relationship Id="rId9"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jpeg"/><Relationship Id="rId7"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gif"/><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gif"/><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7.jpeg"/><Relationship Id="rId4" Type="http://schemas.openxmlformats.org/officeDocument/2006/relationships/image" Target="../media/image21.png"/><Relationship Id="rId9" Type="http://schemas.openxmlformats.org/officeDocument/2006/relationships/image" Target="../media/image10.jpeg"/></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jpeg"/><Relationship Id="rId7"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gif"/><Relationship Id="rId7"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3.png"/><Relationship Id="rId7"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196752"/>
            <a:ext cx="8532440" cy="1395587"/>
          </a:xfrm>
        </p:spPr>
        <p:txBody>
          <a:bodyPr>
            <a:noAutofit/>
          </a:bodyPr>
          <a:lstStyle/>
          <a:p>
            <a:pPr algn="ctr"/>
            <a:r>
              <a:rPr lang="es-ES" sz="3600" dirty="0" smtClean="0">
                <a:ln w="12700">
                  <a:solidFill>
                    <a:sysClr val="windowText" lastClr="000000"/>
                  </a:solidFill>
                  <a:prstDash val="solid"/>
                </a:ln>
                <a:latin typeface="Bernard MT Condensed" panose="02050806060905020404" pitchFamily="18" charset="0"/>
              </a:rPr>
              <a:t>GRUPO DE COOPERACIÓN 2017</a:t>
            </a:r>
            <a:r>
              <a:rPr lang="es-ES" sz="3600" dirty="0">
                <a:ln w="12700">
                  <a:solidFill>
                    <a:sysClr val="windowText" lastClr="000000"/>
                  </a:solidFill>
                  <a:prstDash val="solid"/>
                </a:ln>
                <a:latin typeface="Bernard MT Condensed" panose="02050806060905020404" pitchFamily="18" charset="0"/>
              </a:rPr>
              <a:t>: </a:t>
            </a:r>
            <a:r>
              <a:rPr lang="es-ES" sz="3600" dirty="0" smtClean="0">
                <a:ln w="12700">
                  <a:solidFill>
                    <a:sysClr val="windowText" lastClr="000000"/>
                  </a:solidFill>
                  <a:prstDash val="solid"/>
                </a:ln>
                <a:latin typeface="Bernard MT Condensed" panose="02050806060905020404" pitchFamily="18" charset="0"/>
              </a:rPr>
              <a:t/>
            </a:r>
            <a:br>
              <a:rPr lang="es-ES" sz="3600" dirty="0" smtClean="0">
                <a:ln w="12700">
                  <a:solidFill>
                    <a:sysClr val="windowText" lastClr="000000"/>
                  </a:solidFill>
                  <a:prstDash val="solid"/>
                </a:ln>
                <a:latin typeface="Bernard MT Condensed" panose="02050806060905020404" pitchFamily="18" charset="0"/>
              </a:rPr>
            </a:br>
            <a:r>
              <a:rPr lang="es-ES" sz="3600" dirty="0" smtClean="0">
                <a:ln w="12700">
                  <a:solidFill>
                    <a:sysClr val="windowText" lastClr="000000"/>
                  </a:solidFill>
                  <a:prstDash val="solid"/>
                </a:ln>
                <a:latin typeface="Bernard MT Condensed" panose="02050806060905020404" pitchFamily="18" charset="0"/>
              </a:rPr>
              <a:t>REPRO </a:t>
            </a:r>
            <a:r>
              <a:rPr lang="es-ES" sz="3600" dirty="0">
                <a:ln w="12700">
                  <a:solidFill>
                    <a:sysClr val="windowText" lastClr="000000"/>
                  </a:solidFill>
                  <a:prstDash val="solid"/>
                </a:ln>
                <a:latin typeface="Bernard MT Condensed" panose="02050806060905020404" pitchFamily="18" charset="0"/>
              </a:rPr>
              <a:t>PORCINO CINCO VILLAS</a:t>
            </a:r>
            <a:r>
              <a:rPr lang="es-ES" sz="3600" dirty="0" smtClean="0">
                <a:ln w="12700">
                  <a:solidFill>
                    <a:sysClr val="windowText" lastClr="000000"/>
                  </a:solidFill>
                  <a:prstDash val="solid"/>
                </a:ln>
                <a:latin typeface="Bernard MT Condensed" panose="02050806060905020404" pitchFamily="18" charset="0"/>
              </a:rPr>
              <a:t/>
            </a:r>
            <a:br>
              <a:rPr lang="es-ES" sz="3600" dirty="0" smtClean="0">
                <a:ln w="12700">
                  <a:solidFill>
                    <a:sysClr val="windowText" lastClr="000000"/>
                  </a:solidFill>
                  <a:prstDash val="solid"/>
                </a:ln>
                <a:latin typeface="Bernard MT Condensed" panose="02050806060905020404" pitchFamily="18" charset="0"/>
              </a:rPr>
            </a:br>
            <a:r>
              <a:rPr lang="es-ES" sz="3600" dirty="0">
                <a:ln w="12700">
                  <a:solidFill>
                    <a:sysClr val="windowText" lastClr="000000"/>
                  </a:solidFill>
                  <a:prstDash val="solid"/>
                </a:ln>
                <a:latin typeface="Bernard MT Condensed" panose="02050806060905020404" pitchFamily="18" charset="0"/>
              </a:rPr>
              <a:t>	</a:t>
            </a:r>
          </a:p>
        </p:txBody>
      </p:sp>
      <p:pic>
        <p:nvPicPr>
          <p:cNvPr id="102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6156176" y="188640"/>
            <a:ext cx="2880320" cy="7433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331" y="260648"/>
            <a:ext cx="2723870"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395536" y="2636912"/>
            <a:ext cx="8532440" cy="1395587"/>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s-ES" sz="2400" dirty="0">
                <a:ln w="12700">
                  <a:solidFill>
                    <a:sysClr val="windowText" lastClr="000000"/>
                  </a:solidFill>
                  <a:prstDash val="solid"/>
                </a:ln>
                <a:latin typeface="Batang" panose="02030600000101010101" pitchFamily="18" charset="-127"/>
                <a:ea typeface="Batang" panose="02030600000101010101" pitchFamily="18" charset="-127"/>
              </a:rPr>
              <a:t>ESTUDIO PARA LA REDUCCIÓN DE LAS INFECCIONES ASOCIADAS A LA INSEMINACIÓN ARTIFICIAL</a:t>
            </a:r>
            <a:r>
              <a:rPr lang="es-ES" sz="2000" dirty="0">
                <a:ln w="12700">
                  <a:solidFill>
                    <a:sysClr val="windowText" lastClr="000000"/>
                  </a:solidFill>
                  <a:prstDash val="solid"/>
                </a:ln>
                <a:latin typeface="Batang" panose="02030600000101010101" pitchFamily="18" charset="-127"/>
                <a:ea typeface="Batang" panose="02030600000101010101" pitchFamily="18" charset="-127"/>
              </a:rPr>
              <a:t/>
            </a:r>
            <a:br>
              <a:rPr lang="es-ES" sz="2000" dirty="0">
                <a:ln w="12700">
                  <a:solidFill>
                    <a:sysClr val="windowText" lastClr="000000"/>
                  </a:solidFill>
                  <a:prstDash val="solid"/>
                </a:ln>
                <a:latin typeface="Batang" panose="02030600000101010101" pitchFamily="18" charset="-127"/>
                <a:ea typeface="Batang" panose="02030600000101010101" pitchFamily="18" charset="-127"/>
              </a:rPr>
            </a:br>
            <a:endParaRPr lang="es-ES" sz="2000" dirty="0">
              <a:ln w="12700">
                <a:solidFill>
                  <a:sysClr val="windowText" lastClr="000000"/>
                </a:solidFill>
                <a:prstDash val="solid"/>
              </a:ln>
              <a:latin typeface="Batang" panose="02030600000101010101" pitchFamily="18" charset="-127"/>
              <a:ea typeface="Batang" panose="02030600000101010101" pitchFamily="18" charset="-127"/>
            </a:endParaRPr>
          </a:p>
        </p:txBody>
      </p:sp>
      <p:pic>
        <p:nvPicPr>
          <p:cNvPr id="16" name="20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3967855"/>
            <a:ext cx="1709860" cy="849367"/>
          </a:xfrm>
          <a:prstGeom prst="rect">
            <a:avLst/>
          </a:prstGeom>
          <a:noFill/>
          <a:ln>
            <a:noFill/>
          </a:ln>
          <a:extLst/>
        </p:spPr>
      </p:pic>
      <p:pic>
        <p:nvPicPr>
          <p:cNvPr id="17" name="16 Imagen" descr="Imagen relacionad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0842" y="3933056"/>
            <a:ext cx="1490791" cy="745561"/>
          </a:xfrm>
          <a:prstGeom prst="rect">
            <a:avLst/>
          </a:prstGeom>
          <a:noFill/>
          <a:ln>
            <a:noFill/>
          </a:ln>
        </p:spPr>
      </p:pic>
      <p:pic>
        <p:nvPicPr>
          <p:cNvPr id="18" name="17 Imagen" descr="Resultado de imagen de esmedagr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8812" y="3933056"/>
            <a:ext cx="1508185" cy="787165"/>
          </a:xfrm>
          <a:prstGeom prst="rect">
            <a:avLst/>
          </a:prstGeom>
          <a:noFill/>
          <a:ln>
            <a:noFill/>
          </a:ln>
        </p:spPr>
      </p:pic>
      <p:pic>
        <p:nvPicPr>
          <p:cNvPr id="21" name="20 Imagen" descr="Resultado de imagen de centro tecnologico agropecuario cinco villa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315" y="5085184"/>
            <a:ext cx="1101909" cy="590828"/>
          </a:xfrm>
          <a:prstGeom prst="rect">
            <a:avLst/>
          </a:prstGeom>
          <a:noFill/>
          <a:ln>
            <a:noFill/>
          </a:ln>
        </p:spPr>
      </p:pic>
      <p:sp>
        <p:nvSpPr>
          <p:cNvPr id="4" name="3 CuadroTexto"/>
          <p:cNvSpPr txBox="1"/>
          <p:nvPr/>
        </p:nvSpPr>
        <p:spPr>
          <a:xfrm>
            <a:off x="876321" y="3694745"/>
            <a:ext cx="311303" cy="1200329"/>
          </a:xfrm>
          <a:prstGeom prst="rect">
            <a:avLst/>
          </a:prstGeom>
          <a:noFill/>
        </p:spPr>
        <p:txBody>
          <a:bodyPr wrap="none" rtlCol="0">
            <a:spAutoFit/>
          </a:bodyPr>
          <a:lstStyle/>
          <a:p>
            <a:pPr algn="ctr"/>
            <a:r>
              <a:rPr lang="es-ES" sz="1200" dirty="0"/>
              <a:t>S</a:t>
            </a:r>
            <a:endParaRPr lang="es-ES" sz="1200" dirty="0" smtClean="0"/>
          </a:p>
          <a:p>
            <a:pPr algn="ctr"/>
            <a:r>
              <a:rPr lang="es-ES" sz="1200" dirty="0" smtClean="0"/>
              <a:t>O</a:t>
            </a:r>
          </a:p>
          <a:p>
            <a:pPr algn="ctr"/>
            <a:r>
              <a:rPr lang="es-ES" sz="1200" dirty="0" smtClean="0"/>
              <a:t>C</a:t>
            </a:r>
          </a:p>
          <a:p>
            <a:pPr algn="ctr"/>
            <a:r>
              <a:rPr lang="es-ES" sz="1200" dirty="0" smtClean="0"/>
              <a:t>I</a:t>
            </a:r>
          </a:p>
          <a:p>
            <a:pPr algn="ctr"/>
            <a:r>
              <a:rPr lang="es-ES" sz="1200" dirty="0" smtClean="0"/>
              <a:t>O</a:t>
            </a:r>
          </a:p>
          <a:p>
            <a:pPr algn="ctr"/>
            <a:r>
              <a:rPr lang="es-ES" sz="1200" dirty="0"/>
              <a:t>S</a:t>
            </a:r>
          </a:p>
        </p:txBody>
      </p:sp>
      <p:sp>
        <p:nvSpPr>
          <p:cNvPr id="22" name="21 CuadroTexto"/>
          <p:cNvSpPr txBox="1"/>
          <p:nvPr/>
        </p:nvSpPr>
        <p:spPr>
          <a:xfrm>
            <a:off x="1171935" y="5085184"/>
            <a:ext cx="1462865" cy="261610"/>
          </a:xfrm>
          <a:prstGeom prst="rect">
            <a:avLst/>
          </a:prstGeom>
          <a:noFill/>
        </p:spPr>
        <p:txBody>
          <a:bodyPr wrap="square" rtlCol="0">
            <a:spAutoFit/>
          </a:bodyPr>
          <a:lstStyle/>
          <a:p>
            <a:pPr algn="ctr"/>
            <a:r>
              <a:rPr lang="es-ES" sz="1100" dirty="0" smtClean="0"/>
              <a:t>COLABORADORES</a:t>
            </a:r>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0871" y="5085184"/>
            <a:ext cx="2005146" cy="63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295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268760"/>
            <a:ext cx="8352928" cy="4455667"/>
          </a:xfrm>
          <a:prstGeom prst="rect">
            <a:avLst/>
          </a:prstGeom>
          <a:noFill/>
        </p:spPr>
        <p:txBody>
          <a:bodyPr wrap="square" rtlCol="0">
            <a:noAutofit/>
          </a:bodyPr>
          <a:lstStyle/>
          <a:p>
            <a:pPr algn="just">
              <a:spcAft>
                <a:spcPts val="1200"/>
              </a:spcAft>
            </a:pPr>
            <a:r>
              <a:rPr lang="es-ES" b="1" u="sng" dirty="0" smtClean="0">
                <a:solidFill>
                  <a:srgbClr val="000000"/>
                </a:solidFill>
                <a:latin typeface="Batang" panose="02030600000101010101" pitchFamily="18" charset="-127"/>
                <a:ea typeface="Batang" panose="02030600000101010101" pitchFamily="18" charset="-127"/>
              </a:rPr>
              <a:t>Pienso complementario para modificación del pH: ACIDSOW.</a:t>
            </a:r>
          </a:p>
          <a:p>
            <a:pPr algn="just">
              <a:spcAft>
                <a:spcPts val="1200"/>
              </a:spcAft>
            </a:pPr>
            <a:r>
              <a:rPr lang="es-ES" dirty="0" smtClean="0">
                <a:solidFill>
                  <a:srgbClr val="000000"/>
                </a:solidFill>
                <a:latin typeface="Batang" panose="02030600000101010101" pitchFamily="18" charset="-127"/>
                <a:ea typeface="Batang" panose="02030600000101010101" pitchFamily="18" charset="-127"/>
              </a:rPr>
              <a:t>Se </a:t>
            </a:r>
            <a:r>
              <a:rPr lang="es-ES" dirty="0">
                <a:solidFill>
                  <a:srgbClr val="000000"/>
                </a:solidFill>
                <a:latin typeface="Batang" panose="02030600000101010101" pitchFamily="18" charset="-127"/>
                <a:ea typeface="Batang" panose="02030600000101010101" pitchFamily="18" charset="-127"/>
              </a:rPr>
              <a:t>estableció probar el producto en dos momentos </a:t>
            </a:r>
            <a:r>
              <a:rPr lang="es-ES" dirty="0" smtClean="0">
                <a:solidFill>
                  <a:srgbClr val="000000"/>
                </a:solidFill>
                <a:latin typeface="Batang" panose="02030600000101010101" pitchFamily="18" charset="-127"/>
                <a:ea typeface="Batang" panose="02030600000101010101" pitchFamily="18" charset="-127"/>
              </a:rPr>
              <a:t>distintos: al parto (N=54) </a:t>
            </a:r>
            <a:r>
              <a:rPr lang="es-ES" dirty="0">
                <a:solidFill>
                  <a:srgbClr val="000000"/>
                </a:solidFill>
                <a:latin typeface="Batang" panose="02030600000101010101" pitchFamily="18" charset="-127"/>
                <a:ea typeface="Batang" panose="02030600000101010101" pitchFamily="18" charset="-127"/>
              </a:rPr>
              <a:t>y al </a:t>
            </a:r>
            <a:r>
              <a:rPr lang="es-ES" dirty="0" smtClean="0">
                <a:solidFill>
                  <a:srgbClr val="000000"/>
                </a:solidFill>
                <a:latin typeface="Batang" panose="02030600000101010101" pitchFamily="18" charset="-127"/>
                <a:ea typeface="Batang" panose="02030600000101010101" pitchFamily="18" charset="-127"/>
              </a:rPr>
              <a:t>destete (N=31).</a:t>
            </a:r>
          </a:p>
          <a:p>
            <a:pPr algn="just">
              <a:spcAft>
                <a:spcPts val="1200"/>
              </a:spcAft>
            </a:pPr>
            <a:r>
              <a:rPr lang="es-ES" dirty="0">
                <a:solidFill>
                  <a:srgbClr val="000000"/>
                </a:solidFill>
                <a:latin typeface="Batang" panose="02030600000101010101" pitchFamily="18" charset="-127"/>
                <a:ea typeface="Batang" panose="02030600000101010101" pitchFamily="18" charset="-127"/>
              </a:rPr>
              <a:t>Tras la aplicación del producto se midió el pH vaginal de cada cerda introduciendo una tira reactiva de orina en su vagina para posteriormente leer el resultado en el dispositivo Uranotest® Reader, Urano®. </a:t>
            </a:r>
          </a:p>
          <a:p>
            <a:pPr marL="285750" indent="-285750" algn="just">
              <a:spcAft>
                <a:spcPts val="600"/>
              </a:spcAft>
              <a:buFont typeface="Arial" panose="020B0604020202020204" pitchFamily="34" charset="0"/>
              <a:buChar char="•"/>
            </a:pPr>
            <a:endParaRPr lang="es-ES" dirty="0" smtClean="0">
              <a:solidFill>
                <a:srgbClr val="000000"/>
              </a:solidFill>
              <a:latin typeface="Batang" panose="02030600000101010101" pitchFamily="18" charset="-127"/>
              <a:ea typeface="Batang" panose="02030600000101010101" pitchFamily="18" charset="-127"/>
            </a:endParaRPr>
          </a:p>
        </p:txBody>
      </p:sp>
      <p:pic>
        <p:nvPicPr>
          <p:cNvPr id="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12365" y="450610"/>
            <a:ext cx="8352928" cy="864096"/>
          </a:xfrm>
          <a:prstGeom prst="rect">
            <a:avLst/>
          </a:prstGeom>
          <a:noFill/>
        </p:spPr>
        <p:txBody>
          <a:bodyPr wrap="square" rtlCol="0">
            <a:noAutofit/>
          </a:bodyPr>
          <a:lstStyle/>
          <a:p>
            <a:pPr algn="ctr"/>
            <a:r>
              <a:rPr lang="es-ES" sz="4800" dirty="0" smtClean="0">
                <a:solidFill>
                  <a:srgbClr val="000000"/>
                </a:solidFill>
                <a:latin typeface="Bernard MT Condensed" panose="02050806060905020404" pitchFamily="18" charset="0"/>
              </a:rPr>
              <a:t>RESULTADOS</a:t>
            </a:r>
            <a:endParaRPr lang="es-ES" sz="4400" dirty="0">
              <a:solidFill>
                <a:srgbClr val="000000"/>
              </a:solidFill>
              <a:latin typeface="Bernard MT Condensed" panose="02050806060905020404" pitchFamily="18" charset="0"/>
            </a:endParaRPr>
          </a:p>
        </p:txBody>
      </p:sp>
      <p:pic>
        <p:nvPicPr>
          <p:cNvPr id="12" name="11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13"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8" name="1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9" name="1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2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G_8147"/>
          <p:cNvPicPr>
            <a:picLocks noChangeAspect="1" noChangeArrowheads="1"/>
          </p:cNvPicPr>
          <p:nvPr/>
        </p:nvPicPr>
        <p:blipFill>
          <a:blip r:embed="rId9" cstate="print">
            <a:extLst>
              <a:ext uri="{28A0092B-C50C-407E-A947-70E740481C1C}">
                <a14:useLocalDpi xmlns:a14="http://schemas.microsoft.com/office/drawing/2010/main" val="0"/>
              </a:ext>
            </a:extLst>
          </a:blip>
          <a:srcRect l="21594" r="17203"/>
          <a:stretch>
            <a:fillRect/>
          </a:stretch>
        </p:blipFill>
        <p:spPr bwMode="auto">
          <a:xfrm>
            <a:off x="579401" y="3499991"/>
            <a:ext cx="1923191" cy="233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171" name="Picture 3" descr="IMG_8148"/>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519" b="1"/>
          <a:stretch/>
        </p:blipFill>
        <p:spPr bwMode="auto">
          <a:xfrm>
            <a:off x="2627784" y="3499991"/>
            <a:ext cx="1794299" cy="233901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IMG_8151"/>
          <p:cNvPicPr>
            <a:picLocks noChangeAspect="1" noChangeArrowheads="1"/>
          </p:cNvPicPr>
          <p:nvPr/>
        </p:nvPicPr>
        <p:blipFill>
          <a:blip r:embed="rId11" cstate="print">
            <a:extLst>
              <a:ext uri="{28A0092B-C50C-407E-A947-70E740481C1C}">
                <a14:useLocalDpi xmlns:a14="http://schemas.microsoft.com/office/drawing/2010/main" val="0"/>
              </a:ext>
            </a:extLst>
          </a:blip>
          <a:srcRect l="13271" t="2135" b="12811"/>
          <a:stretch>
            <a:fillRect/>
          </a:stretch>
        </p:blipFill>
        <p:spPr bwMode="auto">
          <a:xfrm>
            <a:off x="4572000" y="3511995"/>
            <a:ext cx="1771000" cy="23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37f733ce-2440-4883-8761-fd44878eb159"/>
          <p:cNvPicPr>
            <a:picLocks noChangeAspect="1" noChangeArrowheads="1"/>
          </p:cNvPicPr>
          <p:nvPr/>
        </p:nvPicPr>
        <p:blipFill>
          <a:blip r:embed="rId12" cstate="print">
            <a:extLst>
              <a:ext uri="{28A0092B-C50C-407E-A947-70E740481C1C}">
                <a14:useLocalDpi xmlns:a14="http://schemas.microsoft.com/office/drawing/2010/main" val="0"/>
              </a:ext>
            </a:extLst>
          </a:blip>
          <a:srcRect t="13942" b="6972"/>
          <a:stretch>
            <a:fillRect/>
          </a:stretch>
        </p:blipFill>
        <p:spPr bwMode="auto">
          <a:xfrm>
            <a:off x="6489898" y="3496621"/>
            <a:ext cx="2258566" cy="238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660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637629"/>
            <a:ext cx="8352928" cy="4743699"/>
          </a:xfrm>
          <a:prstGeom prst="rect">
            <a:avLst/>
          </a:prstGeom>
          <a:noFill/>
        </p:spPr>
        <p:txBody>
          <a:bodyPr wrap="square" rtlCol="0">
            <a:noAutofit/>
          </a:bodyPr>
          <a:lstStyle/>
          <a:p>
            <a:pPr algn="just">
              <a:spcAft>
                <a:spcPts val="1200"/>
              </a:spcAft>
            </a:pPr>
            <a:endParaRPr lang="es-ES" dirty="0" smtClean="0">
              <a:solidFill>
                <a:srgbClr val="000000"/>
              </a:solidFill>
              <a:latin typeface="Batang" panose="02030600000101010101" pitchFamily="18" charset="-127"/>
              <a:ea typeface="Batang" panose="02030600000101010101" pitchFamily="18" charset="-127"/>
            </a:endParaRPr>
          </a:p>
          <a:p>
            <a:pPr algn="just">
              <a:spcAft>
                <a:spcPts val="1200"/>
              </a:spcAft>
            </a:pPr>
            <a:endParaRPr lang="es-ES" dirty="0">
              <a:solidFill>
                <a:srgbClr val="000000"/>
              </a:solidFill>
              <a:latin typeface="Batang" panose="02030600000101010101" pitchFamily="18" charset="-127"/>
              <a:ea typeface="Batang" panose="02030600000101010101" pitchFamily="18" charset="-127"/>
            </a:endParaRPr>
          </a:p>
          <a:p>
            <a:pPr algn="just">
              <a:spcAft>
                <a:spcPts val="1200"/>
              </a:spcAft>
            </a:pPr>
            <a:endParaRPr lang="es-ES" dirty="0" smtClean="0">
              <a:solidFill>
                <a:srgbClr val="000000"/>
              </a:solidFill>
              <a:latin typeface="Batang" panose="02030600000101010101" pitchFamily="18" charset="-127"/>
              <a:ea typeface="Batang" panose="02030600000101010101" pitchFamily="18" charset="-127"/>
            </a:endParaRPr>
          </a:p>
          <a:p>
            <a:pPr algn="just">
              <a:spcAft>
                <a:spcPts val="1200"/>
              </a:spcAft>
            </a:pPr>
            <a:endParaRPr lang="es-ES" dirty="0">
              <a:solidFill>
                <a:srgbClr val="000000"/>
              </a:solidFill>
              <a:latin typeface="Batang" panose="02030600000101010101" pitchFamily="18" charset="-127"/>
              <a:ea typeface="Batang" panose="02030600000101010101" pitchFamily="18" charset="-127"/>
            </a:endParaRPr>
          </a:p>
          <a:p>
            <a:pPr algn="just">
              <a:spcAft>
                <a:spcPts val="1200"/>
              </a:spcAft>
            </a:pPr>
            <a:endParaRPr lang="es-ES" dirty="0" smtClean="0">
              <a:solidFill>
                <a:srgbClr val="000000"/>
              </a:solidFill>
              <a:latin typeface="Batang" panose="02030600000101010101" pitchFamily="18" charset="-127"/>
              <a:ea typeface="Batang" panose="02030600000101010101" pitchFamily="18" charset="-127"/>
            </a:endParaRPr>
          </a:p>
          <a:p>
            <a:pPr algn="just">
              <a:spcAft>
                <a:spcPts val="1200"/>
              </a:spcAft>
            </a:pPr>
            <a:endParaRPr lang="es-ES" dirty="0">
              <a:solidFill>
                <a:srgbClr val="000000"/>
              </a:solidFill>
              <a:latin typeface="Batang" panose="02030600000101010101" pitchFamily="18" charset="-127"/>
              <a:ea typeface="Batang" panose="02030600000101010101" pitchFamily="18" charset="-127"/>
            </a:endParaRPr>
          </a:p>
          <a:p>
            <a:pPr algn="just"/>
            <a:endParaRPr lang="es-ES" dirty="0">
              <a:solidFill>
                <a:srgbClr val="000000"/>
              </a:solidFill>
              <a:latin typeface="Batang" panose="02030600000101010101" pitchFamily="18" charset="-127"/>
              <a:ea typeface="Batang" panose="02030600000101010101" pitchFamily="18" charset="-127"/>
            </a:endParaRPr>
          </a:p>
          <a:p>
            <a:pPr algn="ctr">
              <a:spcBef>
                <a:spcPts val="1200"/>
              </a:spcBef>
              <a:spcAft>
                <a:spcPts val="1200"/>
              </a:spcAft>
            </a:pPr>
            <a:endParaRPr lang="es-ES" b="1" dirty="0" smtClean="0">
              <a:solidFill>
                <a:srgbClr val="000000"/>
              </a:solidFill>
              <a:latin typeface="Batang" panose="02030600000101010101" pitchFamily="18" charset="-127"/>
              <a:ea typeface="Batang" panose="02030600000101010101" pitchFamily="18" charset="-127"/>
            </a:endParaRPr>
          </a:p>
          <a:p>
            <a:pPr algn="ctr">
              <a:spcAft>
                <a:spcPts val="1200"/>
              </a:spcAft>
            </a:pPr>
            <a:endParaRPr lang="es-ES" b="1" dirty="0" smtClean="0">
              <a:solidFill>
                <a:srgbClr val="000000"/>
              </a:solidFill>
              <a:latin typeface="Batang" panose="02030600000101010101" pitchFamily="18" charset="-127"/>
              <a:ea typeface="Batang" panose="02030600000101010101" pitchFamily="18" charset="-127"/>
            </a:endParaRPr>
          </a:p>
          <a:p>
            <a:pPr algn="ctr">
              <a:spcAft>
                <a:spcPts val="1200"/>
              </a:spcAft>
            </a:pPr>
            <a:r>
              <a:rPr lang="es-ES" b="1" dirty="0" smtClean="0">
                <a:solidFill>
                  <a:srgbClr val="000000"/>
                </a:solidFill>
                <a:latin typeface="Batang" panose="02030600000101010101" pitchFamily="18" charset="-127"/>
                <a:ea typeface="Batang" panose="02030600000101010101" pitchFamily="18" charset="-127"/>
              </a:rPr>
              <a:t>Se </a:t>
            </a:r>
            <a:r>
              <a:rPr lang="es-ES" b="1" dirty="0">
                <a:solidFill>
                  <a:srgbClr val="000000"/>
                </a:solidFill>
                <a:latin typeface="Batang" panose="02030600000101010101" pitchFamily="18" charset="-127"/>
                <a:ea typeface="Batang" panose="02030600000101010101" pitchFamily="18" charset="-127"/>
              </a:rPr>
              <a:t>obtienen valores mucho más homogéneos y con pH más </a:t>
            </a:r>
            <a:r>
              <a:rPr lang="es-ES" b="1" dirty="0" smtClean="0">
                <a:solidFill>
                  <a:srgbClr val="000000"/>
                </a:solidFill>
                <a:latin typeface="Batang" panose="02030600000101010101" pitchFamily="18" charset="-127"/>
                <a:ea typeface="Batang" panose="02030600000101010101" pitchFamily="18" charset="-127"/>
              </a:rPr>
              <a:t>ácidos (pH=5) </a:t>
            </a:r>
            <a:r>
              <a:rPr lang="es-ES" b="1" dirty="0">
                <a:solidFill>
                  <a:srgbClr val="000000"/>
                </a:solidFill>
                <a:latin typeface="Batang" panose="02030600000101010101" pitchFamily="18" charset="-127"/>
                <a:ea typeface="Batang" panose="02030600000101010101" pitchFamily="18" charset="-127"/>
              </a:rPr>
              <a:t>en </a:t>
            </a:r>
            <a:r>
              <a:rPr lang="es-ES" b="1" dirty="0" smtClean="0">
                <a:solidFill>
                  <a:srgbClr val="000000"/>
                </a:solidFill>
                <a:latin typeface="Batang" panose="02030600000101010101" pitchFamily="18" charset="-127"/>
                <a:ea typeface="Batang" panose="02030600000101010101" pitchFamily="18" charset="-127"/>
              </a:rPr>
              <a:t>los lotes tratados </a:t>
            </a:r>
            <a:r>
              <a:rPr lang="es-ES" b="1" dirty="0">
                <a:solidFill>
                  <a:srgbClr val="000000"/>
                </a:solidFill>
                <a:latin typeface="Batang" panose="02030600000101010101" pitchFamily="18" charset="-127"/>
                <a:ea typeface="Batang" panose="02030600000101010101" pitchFamily="18" charset="-127"/>
              </a:rPr>
              <a:t>con ACIDSOW.</a:t>
            </a:r>
            <a:endParaRPr lang="es-ES" b="1" dirty="0" smtClean="0">
              <a:solidFill>
                <a:srgbClr val="000000"/>
              </a:solidFill>
              <a:latin typeface="Batang" panose="02030600000101010101" pitchFamily="18" charset="-127"/>
              <a:ea typeface="Batang" panose="02030600000101010101" pitchFamily="18" charset="-127"/>
            </a:endParaRPr>
          </a:p>
        </p:txBody>
      </p:sp>
      <p:pic>
        <p:nvPicPr>
          <p:cNvPr id="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76860" y="401264"/>
            <a:ext cx="8352928" cy="864096"/>
          </a:xfrm>
          <a:prstGeom prst="rect">
            <a:avLst/>
          </a:prstGeom>
          <a:noFill/>
        </p:spPr>
        <p:txBody>
          <a:bodyPr wrap="square" rtlCol="0">
            <a:noAutofit/>
          </a:bodyPr>
          <a:lstStyle/>
          <a:p>
            <a:pPr algn="ctr"/>
            <a:r>
              <a:rPr lang="es-ES" sz="4800" dirty="0" smtClean="0">
                <a:solidFill>
                  <a:srgbClr val="000000"/>
                </a:solidFill>
                <a:latin typeface="Bernard MT Condensed" panose="02050806060905020404" pitchFamily="18" charset="0"/>
              </a:rPr>
              <a:t>RESULTADOS</a:t>
            </a:r>
            <a:endParaRPr lang="es-ES" sz="4400" dirty="0">
              <a:solidFill>
                <a:srgbClr val="000000"/>
              </a:solidFill>
              <a:latin typeface="Bernard MT Condensed" panose="02050806060905020404" pitchFamily="18" charset="0"/>
            </a:endParaRPr>
          </a:p>
        </p:txBody>
      </p:sp>
      <p:pic>
        <p:nvPicPr>
          <p:cNvPr id="12" name="11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13"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8" name="1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9" name="1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2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42" name="Gráfico 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3" y="1288602"/>
            <a:ext cx="4413925" cy="2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Gráfico 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0463" y="1288602"/>
            <a:ext cx="4516033" cy="2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Tabla"/>
          <p:cNvGraphicFramePr>
            <a:graphicFrameLocks noGrp="1"/>
          </p:cNvGraphicFramePr>
          <p:nvPr>
            <p:extLst>
              <p:ext uri="{D42A27DB-BD31-4B8C-83A1-F6EECF244321}">
                <p14:modId xmlns:p14="http://schemas.microsoft.com/office/powerpoint/2010/main" val="1974173094"/>
              </p:ext>
            </p:extLst>
          </p:nvPr>
        </p:nvGraphicFramePr>
        <p:xfrm>
          <a:off x="1390967" y="4116680"/>
          <a:ext cx="5989345" cy="1112520"/>
        </p:xfrm>
        <a:graphic>
          <a:graphicData uri="http://schemas.openxmlformats.org/drawingml/2006/table">
            <a:tbl>
              <a:tblPr firstRow="1" bandRow="1">
                <a:tableStyleId>{FABFCF23-3B69-468F-B69F-88F6DE6A72F2}</a:tableStyleId>
              </a:tblPr>
              <a:tblGrid>
                <a:gridCol w="2580428">
                  <a:extLst>
                    <a:ext uri="{9D8B030D-6E8A-4147-A177-3AD203B41FA5}">
                      <a16:colId xmlns:a16="http://schemas.microsoft.com/office/drawing/2014/main" val="20000"/>
                    </a:ext>
                  </a:extLst>
                </a:gridCol>
                <a:gridCol w="1412469">
                  <a:extLst>
                    <a:ext uri="{9D8B030D-6E8A-4147-A177-3AD203B41FA5}">
                      <a16:colId xmlns:a16="http://schemas.microsoft.com/office/drawing/2014/main" val="20001"/>
                    </a:ext>
                  </a:extLst>
                </a:gridCol>
                <a:gridCol w="1996448">
                  <a:extLst>
                    <a:ext uri="{9D8B030D-6E8A-4147-A177-3AD203B41FA5}">
                      <a16:colId xmlns:a16="http://schemas.microsoft.com/office/drawing/2014/main" val="20002"/>
                    </a:ext>
                  </a:extLst>
                </a:gridCol>
              </a:tblGrid>
              <a:tr h="370840">
                <a:tc>
                  <a:txBody>
                    <a:bodyPr/>
                    <a:lstStyle/>
                    <a:p>
                      <a:pPr algn="ctr"/>
                      <a:r>
                        <a:rPr lang="es-ES" sz="1600" b="1" dirty="0" smtClean="0"/>
                        <a:t>Lote</a:t>
                      </a:r>
                      <a:endParaRPr lang="es-ES" sz="1600" b="1" dirty="0"/>
                    </a:p>
                  </a:txBody>
                  <a:tcPr/>
                </a:tc>
                <a:tc>
                  <a:txBody>
                    <a:bodyPr/>
                    <a:lstStyle/>
                    <a:p>
                      <a:pPr algn="ctr"/>
                      <a:r>
                        <a:rPr lang="es-ES" sz="1600" b="1" dirty="0" smtClean="0"/>
                        <a:t>pH Parto</a:t>
                      </a:r>
                      <a:endParaRPr lang="es-ES" sz="1600" b="1" dirty="0"/>
                    </a:p>
                  </a:txBody>
                  <a:tcPr/>
                </a:tc>
                <a:tc>
                  <a:txBody>
                    <a:bodyPr/>
                    <a:lstStyle/>
                    <a:p>
                      <a:pPr algn="ctr"/>
                      <a:r>
                        <a:rPr lang="es-ES" sz="1600" b="1" dirty="0" smtClean="0"/>
                        <a:t>pH Destete</a:t>
                      </a:r>
                      <a:endParaRPr lang="es-ES" sz="1600" b="1" dirty="0"/>
                    </a:p>
                  </a:txBody>
                  <a:tcPr/>
                </a:tc>
                <a:extLst>
                  <a:ext uri="{0D108BD9-81ED-4DB2-BD59-A6C34878D82A}">
                    <a16:rowId xmlns:a16="http://schemas.microsoft.com/office/drawing/2014/main" val="10000"/>
                  </a:ext>
                </a:extLst>
              </a:tr>
              <a:tr h="370840">
                <a:tc>
                  <a:txBody>
                    <a:bodyPr/>
                    <a:lstStyle/>
                    <a:p>
                      <a:pPr algn="ctr"/>
                      <a:r>
                        <a:rPr lang="es-ES" sz="1600" b="0" dirty="0" smtClean="0"/>
                        <a:t>Tratado</a:t>
                      </a:r>
                      <a:r>
                        <a:rPr lang="es-ES" sz="1600" b="0" baseline="0" dirty="0" smtClean="0"/>
                        <a:t> con ACIDSOW</a:t>
                      </a:r>
                      <a:endParaRPr lang="es-ES" sz="1600" b="0" dirty="0"/>
                    </a:p>
                  </a:txBody>
                  <a:tcPr/>
                </a:tc>
                <a:tc>
                  <a:txBody>
                    <a:bodyPr/>
                    <a:lstStyle/>
                    <a:p>
                      <a:pPr algn="ctr"/>
                      <a:r>
                        <a:rPr lang="es-ES" sz="1600" b="0" dirty="0" smtClean="0">
                          <a:solidFill>
                            <a:srgbClr val="FF0000"/>
                          </a:solidFill>
                        </a:rPr>
                        <a:t>5,25</a:t>
                      </a:r>
                      <a:endParaRPr lang="es-ES" sz="1600" b="0" dirty="0">
                        <a:solidFill>
                          <a:srgbClr val="FF0000"/>
                        </a:solidFill>
                      </a:endParaRPr>
                    </a:p>
                  </a:txBody>
                  <a:tcPr/>
                </a:tc>
                <a:tc>
                  <a:txBody>
                    <a:bodyPr/>
                    <a:lstStyle/>
                    <a:p>
                      <a:pPr algn="ctr"/>
                      <a:r>
                        <a:rPr lang="es-ES" sz="1600" b="0" dirty="0" smtClean="0">
                          <a:solidFill>
                            <a:srgbClr val="FF0000"/>
                          </a:solidFill>
                        </a:rPr>
                        <a:t>5,10</a:t>
                      </a:r>
                      <a:endParaRPr lang="es-ES" sz="1600" b="0" dirty="0">
                        <a:solidFill>
                          <a:srgbClr val="FF0000"/>
                        </a:solidFill>
                      </a:endParaRPr>
                    </a:p>
                  </a:txBody>
                  <a:tcPr/>
                </a:tc>
                <a:extLst>
                  <a:ext uri="{0D108BD9-81ED-4DB2-BD59-A6C34878D82A}">
                    <a16:rowId xmlns:a16="http://schemas.microsoft.com/office/drawing/2014/main" val="10001"/>
                  </a:ext>
                </a:extLst>
              </a:tr>
              <a:tr h="370840">
                <a:tc>
                  <a:txBody>
                    <a:bodyPr/>
                    <a:lstStyle/>
                    <a:p>
                      <a:pPr algn="ctr"/>
                      <a:r>
                        <a:rPr lang="es-ES" sz="1600" b="0" dirty="0" smtClean="0"/>
                        <a:t>Control</a:t>
                      </a:r>
                      <a:endParaRPr lang="es-ES" sz="1600" b="0" dirty="0"/>
                    </a:p>
                  </a:txBody>
                  <a:tcPr/>
                </a:tc>
                <a:tc>
                  <a:txBody>
                    <a:bodyPr/>
                    <a:lstStyle/>
                    <a:p>
                      <a:pPr algn="ctr"/>
                      <a:r>
                        <a:rPr lang="es-ES" sz="1600" b="0" dirty="0" smtClean="0"/>
                        <a:t>5,92</a:t>
                      </a:r>
                      <a:endParaRPr lang="es-ES" sz="1600" b="0" dirty="0"/>
                    </a:p>
                  </a:txBody>
                  <a:tcPr/>
                </a:tc>
                <a:tc>
                  <a:txBody>
                    <a:bodyPr/>
                    <a:lstStyle/>
                    <a:p>
                      <a:pPr algn="ctr"/>
                      <a:r>
                        <a:rPr lang="es-ES" sz="1600" b="0" dirty="0" smtClean="0"/>
                        <a:t>5,33</a:t>
                      </a:r>
                      <a:endParaRPr lang="es-ES" sz="1600" b="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99963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637629"/>
            <a:ext cx="8352928" cy="4743699"/>
          </a:xfrm>
          <a:prstGeom prst="rect">
            <a:avLst/>
          </a:prstGeom>
          <a:noFill/>
        </p:spPr>
        <p:txBody>
          <a:bodyPr wrap="square" rtlCol="0">
            <a:noAutofit/>
          </a:bodyPr>
          <a:lstStyle/>
          <a:p>
            <a:pPr algn="just">
              <a:spcAft>
                <a:spcPts val="1200"/>
              </a:spcAft>
            </a:pPr>
            <a:r>
              <a:rPr lang="es-ES" dirty="0" smtClean="0">
                <a:solidFill>
                  <a:srgbClr val="000000"/>
                </a:solidFill>
                <a:latin typeface="Batang" panose="02030600000101010101" pitchFamily="18" charset="-127"/>
                <a:ea typeface="Batang" panose="02030600000101010101" pitchFamily="18" charset="-127"/>
              </a:rPr>
              <a:t>Para valorar los </a:t>
            </a:r>
            <a:r>
              <a:rPr lang="es-ES" b="1" dirty="0" smtClean="0">
                <a:solidFill>
                  <a:srgbClr val="000000"/>
                </a:solidFill>
                <a:latin typeface="Batang" panose="02030600000101010101" pitchFamily="18" charset="-127"/>
                <a:ea typeface="Batang" panose="02030600000101010101" pitchFamily="18" charset="-127"/>
              </a:rPr>
              <a:t>resultados productivos</a:t>
            </a:r>
            <a:r>
              <a:rPr lang="es-ES" dirty="0" smtClean="0">
                <a:solidFill>
                  <a:srgbClr val="000000"/>
                </a:solidFill>
                <a:latin typeface="Batang" panose="02030600000101010101" pitchFamily="18" charset="-127"/>
                <a:ea typeface="Batang" panose="02030600000101010101" pitchFamily="18" charset="-127"/>
              </a:rPr>
              <a:t>, se registraron los índices productivos del lote experimental que recibió el producto una semana previa al parto:</a:t>
            </a:r>
          </a:p>
          <a:p>
            <a:pPr algn="just">
              <a:spcAft>
                <a:spcPts val="1200"/>
              </a:spcAft>
            </a:pPr>
            <a:endParaRPr lang="es-ES" dirty="0">
              <a:solidFill>
                <a:srgbClr val="000000"/>
              </a:solidFill>
              <a:latin typeface="Batang" panose="02030600000101010101" pitchFamily="18" charset="-127"/>
              <a:ea typeface="Batang" panose="02030600000101010101" pitchFamily="18" charset="-127"/>
            </a:endParaRPr>
          </a:p>
          <a:p>
            <a:pPr algn="just">
              <a:spcAft>
                <a:spcPts val="1200"/>
              </a:spcAft>
            </a:pPr>
            <a:endParaRPr lang="es-ES" dirty="0" smtClean="0">
              <a:solidFill>
                <a:srgbClr val="000000"/>
              </a:solidFill>
              <a:latin typeface="Batang" panose="02030600000101010101" pitchFamily="18" charset="-127"/>
              <a:ea typeface="Batang" panose="02030600000101010101" pitchFamily="18" charset="-127"/>
            </a:endParaRPr>
          </a:p>
          <a:p>
            <a:pPr algn="just">
              <a:spcAft>
                <a:spcPts val="1200"/>
              </a:spcAft>
            </a:pPr>
            <a:endParaRPr lang="es-ES" dirty="0">
              <a:solidFill>
                <a:srgbClr val="000000"/>
              </a:solidFill>
              <a:latin typeface="Batang" panose="02030600000101010101" pitchFamily="18" charset="-127"/>
              <a:ea typeface="Batang" panose="02030600000101010101" pitchFamily="18" charset="-127"/>
            </a:endParaRPr>
          </a:p>
          <a:p>
            <a:pPr algn="just">
              <a:spcAft>
                <a:spcPts val="1200"/>
              </a:spcAft>
            </a:pPr>
            <a:endParaRPr lang="es-ES" dirty="0" smtClean="0">
              <a:solidFill>
                <a:srgbClr val="000000"/>
              </a:solidFill>
              <a:latin typeface="Batang" panose="02030600000101010101" pitchFamily="18" charset="-127"/>
              <a:ea typeface="Batang" panose="02030600000101010101" pitchFamily="18" charset="-127"/>
            </a:endParaRPr>
          </a:p>
          <a:p>
            <a:pPr algn="just">
              <a:spcAft>
                <a:spcPts val="1200"/>
              </a:spcAft>
            </a:pPr>
            <a:r>
              <a:rPr lang="es-ES" dirty="0" smtClean="0">
                <a:solidFill>
                  <a:srgbClr val="000000"/>
                </a:solidFill>
                <a:latin typeface="Batang" panose="02030600000101010101" pitchFamily="18" charset="-127"/>
                <a:ea typeface="Batang" panose="02030600000101010101" pitchFamily="18" charset="-127"/>
              </a:rPr>
              <a:t>Con ACIDSOW aumentaron el número de NV, NM y el número de destetados. Sin embargo, aumentó el ICDF.</a:t>
            </a:r>
          </a:p>
          <a:p>
            <a:pPr algn="just">
              <a:spcAft>
                <a:spcPts val="1200"/>
              </a:spcAft>
            </a:pPr>
            <a:endParaRPr lang="es-ES" dirty="0">
              <a:solidFill>
                <a:srgbClr val="000000"/>
              </a:solidFill>
              <a:latin typeface="Batang" panose="02030600000101010101" pitchFamily="18" charset="-127"/>
              <a:ea typeface="Batang" panose="02030600000101010101" pitchFamily="18" charset="-127"/>
            </a:endParaRPr>
          </a:p>
          <a:p>
            <a:pPr algn="just">
              <a:spcAft>
                <a:spcPts val="1200"/>
              </a:spcAft>
            </a:pPr>
            <a:endParaRPr lang="es-ES" dirty="0" smtClean="0">
              <a:solidFill>
                <a:srgbClr val="000000"/>
              </a:solidFill>
              <a:latin typeface="Batang" panose="02030600000101010101" pitchFamily="18" charset="-127"/>
              <a:ea typeface="Batang" panose="02030600000101010101" pitchFamily="18" charset="-127"/>
            </a:endParaRPr>
          </a:p>
          <a:p>
            <a:pPr algn="just">
              <a:spcAft>
                <a:spcPts val="1200"/>
              </a:spcAft>
            </a:pPr>
            <a:endParaRPr lang="es-ES" dirty="0">
              <a:solidFill>
                <a:srgbClr val="000000"/>
              </a:solidFill>
              <a:latin typeface="Batang" panose="02030600000101010101" pitchFamily="18" charset="-127"/>
              <a:ea typeface="Batang" panose="02030600000101010101" pitchFamily="18" charset="-127"/>
            </a:endParaRPr>
          </a:p>
          <a:p>
            <a:pPr algn="just"/>
            <a:endParaRPr lang="es-ES" dirty="0">
              <a:solidFill>
                <a:srgbClr val="000000"/>
              </a:solidFill>
              <a:latin typeface="Batang" panose="02030600000101010101" pitchFamily="18" charset="-127"/>
              <a:ea typeface="Batang" panose="02030600000101010101" pitchFamily="18" charset="-127"/>
            </a:endParaRPr>
          </a:p>
          <a:p>
            <a:pPr algn="ctr">
              <a:spcBef>
                <a:spcPts val="1200"/>
              </a:spcBef>
              <a:spcAft>
                <a:spcPts val="1200"/>
              </a:spcAft>
            </a:pPr>
            <a:endParaRPr lang="es-ES" b="1" dirty="0" smtClean="0">
              <a:solidFill>
                <a:srgbClr val="000000"/>
              </a:solidFill>
              <a:latin typeface="Batang" panose="02030600000101010101" pitchFamily="18" charset="-127"/>
              <a:ea typeface="Batang" panose="02030600000101010101" pitchFamily="18" charset="-127"/>
            </a:endParaRPr>
          </a:p>
          <a:p>
            <a:pPr algn="ctr">
              <a:spcAft>
                <a:spcPts val="1200"/>
              </a:spcAft>
            </a:pPr>
            <a:endParaRPr lang="es-ES" b="1" dirty="0" smtClean="0">
              <a:solidFill>
                <a:srgbClr val="000000"/>
              </a:solidFill>
              <a:latin typeface="Batang" panose="02030600000101010101" pitchFamily="18" charset="-127"/>
              <a:ea typeface="Batang" panose="02030600000101010101" pitchFamily="18" charset="-127"/>
            </a:endParaRPr>
          </a:p>
        </p:txBody>
      </p:sp>
      <p:pic>
        <p:nvPicPr>
          <p:cNvPr id="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76860" y="479028"/>
            <a:ext cx="8352928" cy="864096"/>
          </a:xfrm>
          <a:prstGeom prst="rect">
            <a:avLst/>
          </a:prstGeom>
          <a:noFill/>
        </p:spPr>
        <p:txBody>
          <a:bodyPr wrap="square" rtlCol="0">
            <a:noAutofit/>
          </a:bodyPr>
          <a:lstStyle/>
          <a:p>
            <a:pPr algn="ctr"/>
            <a:r>
              <a:rPr lang="es-ES" sz="4800" dirty="0" smtClean="0">
                <a:solidFill>
                  <a:srgbClr val="000000"/>
                </a:solidFill>
                <a:latin typeface="Bernard MT Condensed" panose="02050806060905020404" pitchFamily="18" charset="0"/>
              </a:rPr>
              <a:t>RESULTADOS</a:t>
            </a:r>
            <a:endParaRPr lang="es-ES" sz="4400" dirty="0">
              <a:solidFill>
                <a:srgbClr val="000000"/>
              </a:solidFill>
              <a:latin typeface="Bernard MT Condensed" panose="02050806060905020404" pitchFamily="18" charset="0"/>
            </a:endParaRPr>
          </a:p>
        </p:txBody>
      </p:sp>
      <p:pic>
        <p:nvPicPr>
          <p:cNvPr id="12" name="11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13"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8" name="1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9" name="1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2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Tabla"/>
          <p:cNvGraphicFramePr>
            <a:graphicFrameLocks noGrp="1"/>
          </p:cNvGraphicFramePr>
          <p:nvPr>
            <p:extLst>
              <p:ext uri="{D42A27DB-BD31-4B8C-83A1-F6EECF244321}">
                <p14:modId xmlns:p14="http://schemas.microsoft.com/office/powerpoint/2010/main" val="1583287533"/>
              </p:ext>
            </p:extLst>
          </p:nvPr>
        </p:nvGraphicFramePr>
        <p:xfrm>
          <a:off x="683568" y="2924944"/>
          <a:ext cx="7760036" cy="1097280"/>
        </p:xfrm>
        <a:graphic>
          <a:graphicData uri="http://schemas.openxmlformats.org/drawingml/2006/table">
            <a:tbl>
              <a:tblPr firstRow="1" firstCol="1" bandRow="1">
                <a:tableStyleId>{FABFCF23-3B69-468F-B69F-88F6DE6A72F2}</a:tableStyleId>
              </a:tblPr>
              <a:tblGrid>
                <a:gridCol w="2723969">
                  <a:extLst>
                    <a:ext uri="{9D8B030D-6E8A-4147-A177-3AD203B41FA5}">
                      <a16:colId xmlns:a16="http://schemas.microsoft.com/office/drawing/2014/main" val="20000"/>
                    </a:ext>
                  </a:extLst>
                </a:gridCol>
                <a:gridCol w="886390">
                  <a:extLst>
                    <a:ext uri="{9D8B030D-6E8A-4147-A177-3AD203B41FA5}">
                      <a16:colId xmlns:a16="http://schemas.microsoft.com/office/drawing/2014/main" val="20001"/>
                    </a:ext>
                  </a:extLst>
                </a:gridCol>
                <a:gridCol w="1293971">
                  <a:extLst>
                    <a:ext uri="{9D8B030D-6E8A-4147-A177-3AD203B41FA5}">
                      <a16:colId xmlns:a16="http://schemas.microsoft.com/office/drawing/2014/main" val="20002"/>
                    </a:ext>
                  </a:extLst>
                </a:gridCol>
                <a:gridCol w="1680383">
                  <a:extLst>
                    <a:ext uri="{9D8B030D-6E8A-4147-A177-3AD203B41FA5}">
                      <a16:colId xmlns:a16="http://schemas.microsoft.com/office/drawing/2014/main" val="20003"/>
                    </a:ext>
                  </a:extLst>
                </a:gridCol>
                <a:gridCol w="1175323">
                  <a:extLst>
                    <a:ext uri="{9D8B030D-6E8A-4147-A177-3AD203B41FA5}">
                      <a16:colId xmlns:a16="http://schemas.microsoft.com/office/drawing/2014/main" val="20004"/>
                    </a:ext>
                  </a:extLst>
                </a:gridCol>
              </a:tblGrid>
              <a:tr h="130175">
                <a:tc>
                  <a:txBody>
                    <a:bodyPr/>
                    <a:lstStyle/>
                    <a:p>
                      <a:pPr>
                        <a:lnSpc>
                          <a:spcPct val="150000"/>
                        </a:lnSpc>
                      </a:pPr>
                      <a:endParaRPr lang="es-ES" sz="1600" dirty="0">
                        <a:effectLst/>
                        <a:latin typeface="+mn-lt"/>
                      </a:endParaRPr>
                    </a:p>
                  </a:txBody>
                  <a:tcPr marL="68580" marR="68580" marT="0" marB="0"/>
                </a:tc>
                <a:tc>
                  <a:txBody>
                    <a:bodyPr/>
                    <a:lstStyle/>
                    <a:p>
                      <a:pPr algn="ctr">
                        <a:lnSpc>
                          <a:spcPct val="150000"/>
                        </a:lnSpc>
                        <a:spcAft>
                          <a:spcPts val="0"/>
                        </a:spcAft>
                      </a:pPr>
                      <a:r>
                        <a:rPr lang="es-ES_tradnl" sz="1600" dirty="0">
                          <a:effectLst/>
                          <a:latin typeface="+mn-lt"/>
                        </a:rPr>
                        <a:t>NV</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a:effectLst/>
                          <a:latin typeface="+mn-lt"/>
                        </a:rPr>
                        <a:t>NM</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_tradnl" sz="1600">
                          <a:effectLst/>
                          <a:latin typeface="+mn-lt"/>
                        </a:rPr>
                        <a:t>Destetados</a:t>
                      </a:r>
                      <a:endParaRPr lang="es-ES" sz="1600">
                        <a:effectLst/>
                        <a:latin typeface="+mn-lt"/>
                        <a:ea typeface="Times New Roman"/>
                      </a:endParaRPr>
                    </a:p>
                  </a:txBody>
                  <a:tcPr marL="68580" marR="68580" marT="0" marB="0"/>
                </a:tc>
                <a:tc>
                  <a:txBody>
                    <a:bodyPr/>
                    <a:lstStyle/>
                    <a:p>
                      <a:pPr algn="ctr">
                        <a:lnSpc>
                          <a:spcPct val="150000"/>
                        </a:lnSpc>
                        <a:spcAft>
                          <a:spcPts val="0"/>
                        </a:spcAft>
                      </a:pPr>
                      <a:r>
                        <a:rPr lang="es-ES_tradnl" sz="1600">
                          <a:effectLst/>
                          <a:latin typeface="+mn-lt"/>
                        </a:rPr>
                        <a:t>ICDF</a:t>
                      </a:r>
                      <a:endParaRPr lang="es-ES" sz="1600">
                        <a:effectLst/>
                        <a:latin typeface="+mn-lt"/>
                        <a:ea typeface="Times New Roman"/>
                      </a:endParaRPr>
                    </a:p>
                  </a:txBody>
                  <a:tcPr marL="68580" marR="68580" marT="0" marB="0"/>
                </a:tc>
                <a:extLst>
                  <a:ext uri="{0D108BD9-81ED-4DB2-BD59-A6C34878D82A}">
                    <a16:rowId xmlns:a16="http://schemas.microsoft.com/office/drawing/2014/main" val="10000"/>
                  </a:ext>
                </a:extLst>
              </a:tr>
              <a:tr h="130175">
                <a:tc>
                  <a:txBody>
                    <a:bodyPr/>
                    <a:lstStyle/>
                    <a:p>
                      <a:pPr algn="ctr">
                        <a:lnSpc>
                          <a:spcPct val="150000"/>
                        </a:lnSpc>
                        <a:spcAft>
                          <a:spcPts val="0"/>
                        </a:spcAft>
                      </a:pPr>
                      <a:r>
                        <a:rPr lang="es-ES_tradnl" sz="1600" b="0" dirty="0">
                          <a:effectLst/>
                          <a:latin typeface="+mn-lt"/>
                        </a:rPr>
                        <a:t>Lote </a:t>
                      </a:r>
                      <a:r>
                        <a:rPr lang="es-ES_tradnl" sz="1600" b="0" dirty="0" smtClean="0">
                          <a:effectLst/>
                          <a:latin typeface="+mn-lt"/>
                        </a:rPr>
                        <a:t>tratado con ACIDSOW</a:t>
                      </a:r>
                      <a:endParaRPr lang="es-ES" sz="1600" b="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a:solidFill>
                            <a:srgbClr val="FF0000"/>
                          </a:solidFill>
                          <a:effectLst/>
                          <a:latin typeface="+mn-lt"/>
                        </a:rPr>
                        <a:t>13,96</a:t>
                      </a:r>
                      <a:endParaRPr lang="es-ES" sz="1600" dirty="0">
                        <a:solidFill>
                          <a:srgbClr val="FF0000"/>
                        </a:solidFill>
                        <a:effectLst/>
                        <a:latin typeface="+mn-lt"/>
                        <a:ea typeface="Times New Roman"/>
                      </a:endParaRPr>
                    </a:p>
                  </a:txBody>
                  <a:tcPr marL="68580" marR="68580" marT="0" marB="0"/>
                </a:tc>
                <a:tc>
                  <a:txBody>
                    <a:bodyPr/>
                    <a:lstStyle/>
                    <a:p>
                      <a:pPr algn="ctr">
                        <a:lnSpc>
                          <a:spcPct val="150000"/>
                        </a:lnSpc>
                        <a:spcAft>
                          <a:spcPts val="0"/>
                        </a:spcAft>
                      </a:pPr>
                      <a:r>
                        <a:rPr lang="es-ES_tradnl" sz="1600" dirty="0">
                          <a:solidFill>
                            <a:srgbClr val="FF0000"/>
                          </a:solidFill>
                          <a:effectLst/>
                          <a:latin typeface="+mn-lt"/>
                        </a:rPr>
                        <a:t>1,22</a:t>
                      </a:r>
                      <a:endParaRPr lang="es-ES" sz="1600" dirty="0">
                        <a:solidFill>
                          <a:srgbClr val="FF0000"/>
                        </a:solidFill>
                        <a:effectLst/>
                        <a:latin typeface="+mn-lt"/>
                        <a:ea typeface="Times New Roman"/>
                      </a:endParaRPr>
                    </a:p>
                  </a:txBody>
                  <a:tcPr marL="68580" marR="68580" marT="0" marB="0"/>
                </a:tc>
                <a:tc>
                  <a:txBody>
                    <a:bodyPr/>
                    <a:lstStyle/>
                    <a:p>
                      <a:pPr algn="ctr">
                        <a:lnSpc>
                          <a:spcPct val="150000"/>
                        </a:lnSpc>
                        <a:spcAft>
                          <a:spcPts val="0"/>
                        </a:spcAft>
                      </a:pPr>
                      <a:r>
                        <a:rPr lang="es-ES_tradnl" sz="1600" dirty="0">
                          <a:solidFill>
                            <a:srgbClr val="FF0000"/>
                          </a:solidFill>
                          <a:effectLst/>
                          <a:latin typeface="+mn-lt"/>
                        </a:rPr>
                        <a:t>10,51</a:t>
                      </a:r>
                      <a:endParaRPr lang="es-ES" sz="1600" dirty="0">
                        <a:solidFill>
                          <a:srgbClr val="FF0000"/>
                        </a:solidFill>
                        <a:effectLst/>
                        <a:latin typeface="+mn-lt"/>
                        <a:ea typeface="Times New Roman"/>
                      </a:endParaRPr>
                    </a:p>
                  </a:txBody>
                  <a:tcPr marL="68580" marR="68580" marT="0" marB="0"/>
                </a:tc>
                <a:tc>
                  <a:txBody>
                    <a:bodyPr/>
                    <a:lstStyle/>
                    <a:p>
                      <a:pPr algn="ctr">
                        <a:lnSpc>
                          <a:spcPct val="150000"/>
                        </a:lnSpc>
                        <a:spcAft>
                          <a:spcPts val="0"/>
                        </a:spcAft>
                      </a:pPr>
                      <a:r>
                        <a:rPr lang="es-ES_tradnl" sz="1600" dirty="0">
                          <a:effectLst/>
                          <a:latin typeface="+mn-lt"/>
                        </a:rPr>
                        <a:t>7,48</a:t>
                      </a:r>
                      <a:endParaRPr lang="es-ES" sz="1600" dirty="0">
                        <a:effectLst/>
                        <a:latin typeface="+mn-lt"/>
                        <a:ea typeface="Times New Roman"/>
                      </a:endParaRPr>
                    </a:p>
                  </a:txBody>
                  <a:tcPr marL="68580" marR="68580" marT="0" marB="0"/>
                </a:tc>
                <a:extLst>
                  <a:ext uri="{0D108BD9-81ED-4DB2-BD59-A6C34878D82A}">
                    <a16:rowId xmlns:a16="http://schemas.microsoft.com/office/drawing/2014/main" val="10001"/>
                  </a:ext>
                </a:extLst>
              </a:tr>
              <a:tr h="136525">
                <a:tc>
                  <a:txBody>
                    <a:bodyPr/>
                    <a:lstStyle/>
                    <a:p>
                      <a:pPr algn="ctr">
                        <a:lnSpc>
                          <a:spcPct val="150000"/>
                        </a:lnSpc>
                        <a:spcAft>
                          <a:spcPts val="0"/>
                        </a:spcAft>
                      </a:pPr>
                      <a:r>
                        <a:rPr lang="es-ES_tradnl" sz="1600" b="0" dirty="0">
                          <a:effectLst/>
                          <a:latin typeface="+mn-lt"/>
                        </a:rPr>
                        <a:t>Lote control</a:t>
                      </a:r>
                      <a:endParaRPr lang="es-ES" sz="1600" b="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a:effectLst/>
                          <a:latin typeface="+mn-lt"/>
                        </a:rPr>
                        <a:t>13,14</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a:effectLst/>
                          <a:latin typeface="+mn-lt"/>
                        </a:rPr>
                        <a:t>0,62</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_tradnl" sz="1600">
                          <a:effectLst/>
                          <a:latin typeface="+mn-lt"/>
                        </a:rPr>
                        <a:t>9,33</a:t>
                      </a:r>
                      <a:endParaRPr lang="es-ES" sz="1600">
                        <a:effectLst/>
                        <a:latin typeface="+mn-lt"/>
                        <a:ea typeface="Times New Roman"/>
                      </a:endParaRPr>
                    </a:p>
                  </a:txBody>
                  <a:tcPr marL="68580" marR="68580" marT="0" marB="0"/>
                </a:tc>
                <a:tc>
                  <a:txBody>
                    <a:bodyPr/>
                    <a:lstStyle/>
                    <a:p>
                      <a:pPr algn="ctr">
                        <a:lnSpc>
                          <a:spcPct val="150000"/>
                        </a:lnSpc>
                        <a:spcAft>
                          <a:spcPts val="0"/>
                        </a:spcAft>
                      </a:pPr>
                      <a:r>
                        <a:rPr lang="es-ES_tradnl" sz="1600" dirty="0">
                          <a:solidFill>
                            <a:srgbClr val="FF0000"/>
                          </a:solidFill>
                          <a:effectLst/>
                          <a:latin typeface="+mn-lt"/>
                        </a:rPr>
                        <a:t>5,65</a:t>
                      </a:r>
                      <a:endParaRPr lang="es-ES" sz="1600" dirty="0">
                        <a:solidFill>
                          <a:srgbClr val="FF0000"/>
                        </a:solidFill>
                        <a:effectLst/>
                        <a:latin typeface="+mn-lt"/>
                        <a:ea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85712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9404"/>
            <a:ext cx="8229600" cy="990600"/>
          </a:xfrm>
        </p:spPr>
        <p:txBody>
          <a:bodyPr>
            <a:normAutofit/>
          </a:bodyPr>
          <a:lstStyle/>
          <a:p>
            <a:pPr algn="ctr"/>
            <a:r>
              <a:rPr lang="es-ES" sz="4800" dirty="0">
                <a:solidFill>
                  <a:srgbClr val="000000"/>
                </a:solidFill>
                <a:latin typeface="Bernard MT Condensed" panose="02050806060905020404" pitchFamily="18" charset="0"/>
              </a:rPr>
              <a:t>RESULTADOS</a:t>
            </a:r>
            <a:endParaRPr lang="es-ES" sz="4400" dirty="0">
              <a:solidFill>
                <a:srgbClr val="000000"/>
              </a:solidFill>
              <a:latin typeface="Bernard MT Condensed" panose="02050806060905020404" pitchFamily="18" charset="0"/>
            </a:endParaRPr>
          </a:p>
        </p:txBody>
      </p:sp>
      <p:sp>
        <p:nvSpPr>
          <p:cNvPr id="3" name="2 Marcador de contenido"/>
          <p:cNvSpPr>
            <a:spLocks noGrp="1"/>
          </p:cNvSpPr>
          <p:nvPr>
            <p:ph sz="quarter" idx="1"/>
          </p:nvPr>
        </p:nvSpPr>
        <p:spPr>
          <a:xfrm>
            <a:off x="457200" y="1219200"/>
            <a:ext cx="8435280" cy="5306144"/>
          </a:xfrm>
        </p:spPr>
        <p:txBody>
          <a:bodyPr>
            <a:normAutofit lnSpcReduction="10000"/>
          </a:bodyPr>
          <a:lstStyle/>
          <a:p>
            <a:pPr marL="0" indent="0">
              <a:buNone/>
            </a:pPr>
            <a:endParaRPr lang="es-ES" sz="1800" dirty="0"/>
          </a:p>
          <a:p>
            <a:pPr marL="0" indent="0">
              <a:buNone/>
            </a:pPr>
            <a:r>
              <a:rPr lang="es-ES" sz="1800" dirty="0" smtClean="0">
                <a:solidFill>
                  <a:prstClr val="black"/>
                </a:solidFill>
                <a:latin typeface="Batang" panose="02030600000101010101" pitchFamily="18" charset="-127"/>
                <a:ea typeface="Batang" panose="02030600000101010101" pitchFamily="18" charset="-127"/>
              </a:rPr>
              <a:t>Posteriormente se pretendió optimizar </a:t>
            </a:r>
            <a:r>
              <a:rPr lang="es-ES" sz="1800" dirty="0">
                <a:solidFill>
                  <a:prstClr val="black"/>
                </a:solidFill>
                <a:latin typeface="Batang" panose="02030600000101010101" pitchFamily="18" charset="-127"/>
                <a:ea typeface="Batang" panose="02030600000101010101" pitchFamily="18" charset="-127"/>
              </a:rPr>
              <a:t>la aplicación de ACIDSOW a distinta concentración y pautas de </a:t>
            </a:r>
            <a:r>
              <a:rPr lang="es-ES" sz="1800" dirty="0" smtClean="0">
                <a:solidFill>
                  <a:prstClr val="black"/>
                </a:solidFill>
                <a:latin typeface="Batang" panose="02030600000101010101" pitchFamily="18" charset="-127"/>
                <a:ea typeface="Batang" panose="02030600000101010101" pitchFamily="18" charset="-127"/>
              </a:rPr>
              <a:t>dosificación, separando los animales en 3 lotes:</a:t>
            </a:r>
            <a:endParaRPr lang="es-ES" dirty="0" smtClean="0"/>
          </a:p>
          <a:p>
            <a:endParaRPr lang="es-ES" dirty="0"/>
          </a:p>
          <a:p>
            <a:endParaRPr lang="es-ES" dirty="0" smtClean="0"/>
          </a:p>
          <a:p>
            <a:endParaRPr lang="es-ES" dirty="0"/>
          </a:p>
          <a:p>
            <a:endParaRPr lang="es-ES" dirty="0" smtClean="0"/>
          </a:p>
          <a:p>
            <a:pPr lvl="0">
              <a:buClr>
                <a:srgbClr val="727CA3"/>
              </a:buClr>
            </a:pPr>
            <a:endParaRPr lang="es-ES" sz="1800" b="1" dirty="0" smtClean="0">
              <a:solidFill>
                <a:prstClr val="black"/>
              </a:solidFill>
            </a:endParaRPr>
          </a:p>
          <a:p>
            <a:pPr lvl="0">
              <a:buClr>
                <a:srgbClr val="727CA3"/>
              </a:buClr>
            </a:pPr>
            <a:r>
              <a:rPr lang="es-ES" sz="1800" b="1" dirty="0" smtClean="0">
                <a:solidFill>
                  <a:prstClr val="black"/>
                </a:solidFill>
                <a:latin typeface="Batang" panose="02030600000101010101" pitchFamily="18" charset="-127"/>
                <a:ea typeface="Batang" panose="02030600000101010101" pitchFamily="18" charset="-127"/>
              </a:rPr>
              <a:t>Lote </a:t>
            </a:r>
            <a:r>
              <a:rPr lang="es-ES" sz="1800" b="1" dirty="0">
                <a:solidFill>
                  <a:prstClr val="black"/>
                </a:solidFill>
                <a:latin typeface="Batang" panose="02030600000101010101" pitchFamily="18" charset="-127"/>
                <a:ea typeface="Batang" panose="02030600000101010101" pitchFamily="18" charset="-127"/>
              </a:rPr>
              <a:t>1:</a:t>
            </a:r>
            <a:r>
              <a:rPr lang="es-ES" sz="1800" dirty="0">
                <a:solidFill>
                  <a:prstClr val="black"/>
                </a:solidFill>
                <a:latin typeface="Batang" panose="02030600000101010101" pitchFamily="18" charset="-127"/>
                <a:ea typeface="Batang" panose="02030600000101010101" pitchFamily="18" charset="-127"/>
              </a:rPr>
              <a:t> </a:t>
            </a:r>
            <a:r>
              <a:rPr lang="es-ES" sz="1800" dirty="0" smtClean="0">
                <a:solidFill>
                  <a:prstClr val="black"/>
                </a:solidFill>
                <a:latin typeface="Batang" panose="02030600000101010101" pitchFamily="18" charset="-127"/>
                <a:ea typeface="Batang" panose="02030600000101010101" pitchFamily="18" charset="-127"/>
              </a:rPr>
              <a:t>como </a:t>
            </a:r>
            <a:r>
              <a:rPr lang="es-ES" sz="1800" dirty="0">
                <a:solidFill>
                  <a:prstClr val="black"/>
                </a:solidFill>
                <a:latin typeface="Batang" panose="02030600000101010101" pitchFamily="18" charset="-127"/>
                <a:ea typeface="Batang" panose="02030600000101010101" pitchFamily="18" charset="-127"/>
              </a:rPr>
              <a:t>ya se comprobó su efectividad administrándolo toda la lactación, se buscaba verificar si con </a:t>
            </a:r>
            <a:r>
              <a:rPr lang="es-ES" sz="1800" b="1" dirty="0">
                <a:solidFill>
                  <a:prstClr val="black"/>
                </a:solidFill>
                <a:latin typeface="Batang" panose="02030600000101010101" pitchFamily="18" charset="-127"/>
                <a:ea typeface="Batang" panose="02030600000101010101" pitchFamily="18" charset="-127"/>
              </a:rPr>
              <a:t>sólo una semana antes del destete</a:t>
            </a:r>
            <a:r>
              <a:rPr lang="es-ES" sz="1800" dirty="0">
                <a:solidFill>
                  <a:prstClr val="black"/>
                </a:solidFill>
                <a:latin typeface="Batang" panose="02030600000101010101" pitchFamily="18" charset="-127"/>
                <a:ea typeface="Batang" panose="02030600000101010101" pitchFamily="18" charset="-127"/>
              </a:rPr>
              <a:t>, se conseguía el mismo efecto.</a:t>
            </a:r>
          </a:p>
          <a:p>
            <a:pPr lvl="0">
              <a:buClr>
                <a:srgbClr val="727CA3"/>
              </a:buClr>
            </a:pPr>
            <a:r>
              <a:rPr lang="es-ES" sz="1800" b="1" dirty="0">
                <a:solidFill>
                  <a:prstClr val="black"/>
                </a:solidFill>
                <a:latin typeface="Batang" panose="02030600000101010101" pitchFamily="18" charset="-127"/>
                <a:ea typeface="Batang" panose="02030600000101010101" pitchFamily="18" charset="-127"/>
              </a:rPr>
              <a:t>Lote 2:</a:t>
            </a:r>
            <a:r>
              <a:rPr lang="es-ES" sz="1800" dirty="0">
                <a:solidFill>
                  <a:prstClr val="black"/>
                </a:solidFill>
                <a:latin typeface="Batang" panose="02030600000101010101" pitchFamily="18" charset="-127"/>
                <a:ea typeface="Batang" panose="02030600000101010101" pitchFamily="18" charset="-127"/>
              </a:rPr>
              <a:t> </a:t>
            </a:r>
            <a:r>
              <a:rPr lang="es-ES" sz="1800" dirty="0" smtClean="0">
                <a:solidFill>
                  <a:prstClr val="black"/>
                </a:solidFill>
                <a:latin typeface="Batang" panose="02030600000101010101" pitchFamily="18" charset="-127"/>
                <a:ea typeface="Batang" panose="02030600000101010101" pitchFamily="18" charset="-127"/>
              </a:rPr>
              <a:t>dirigido a comprobar </a:t>
            </a:r>
            <a:r>
              <a:rPr lang="es-ES" sz="1800" dirty="0">
                <a:solidFill>
                  <a:prstClr val="black"/>
                </a:solidFill>
                <a:latin typeface="Batang" panose="02030600000101010101" pitchFamily="18" charset="-127"/>
                <a:ea typeface="Batang" panose="02030600000101010101" pitchFamily="18" charset="-127"/>
              </a:rPr>
              <a:t>si con una </a:t>
            </a:r>
            <a:r>
              <a:rPr lang="es-ES" sz="1800" b="1" dirty="0">
                <a:solidFill>
                  <a:prstClr val="black"/>
                </a:solidFill>
                <a:latin typeface="Batang" panose="02030600000101010101" pitchFamily="18" charset="-127"/>
                <a:ea typeface="Batang" panose="02030600000101010101" pitchFamily="18" charset="-127"/>
              </a:rPr>
              <a:t>concentración menor</a:t>
            </a:r>
            <a:r>
              <a:rPr lang="es-ES" sz="1800" dirty="0">
                <a:solidFill>
                  <a:prstClr val="black"/>
                </a:solidFill>
                <a:latin typeface="Batang" panose="02030600000101010101" pitchFamily="18" charset="-127"/>
                <a:ea typeface="Batang" panose="02030600000101010101" pitchFamily="18" charset="-127"/>
              </a:rPr>
              <a:t> del producto durante toda la lactación  se conseguía el mismo </a:t>
            </a:r>
            <a:r>
              <a:rPr lang="es-ES" sz="1800" dirty="0" smtClean="0">
                <a:solidFill>
                  <a:prstClr val="black"/>
                </a:solidFill>
                <a:latin typeface="Batang" panose="02030600000101010101" pitchFamily="18" charset="-127"/>
                <a:ea typeface="Batang" panose="02030600000101010101" pitchFamily="18" charset="-127"/>
              </a:rPr>
              <a:t>efecto que en la anualidad anterior.</a:t>
            </a:r>
            <a:endParaRPr lang="es-ES" sz="1800" dirty="0">
              <a:solidFill>
                <a:prstClr val="black"/>
              </a:solidFill>
              <a:latin typeface="Batang" panose="02030600000101010101" pitchFamily="18" charset="-127"/>
              <a:ea typeface="Batang" panose="02030600000101010101" pitchFamily="18" charset="-127"/>
            </a:endParaRPr>
          </a:p>
          <a:p>
            <a:pPr lvl="0">
              <a:buClr>
                <a:srgbClr val="727CA3"/>
              </a:buClr>
            </a:pPr>
            <a:r>
              <a:rPr lang="es-ES" sz="1800" b="1" dirty="0">
                <a:solidFill>
                  <a:prstClr val="black"/>
                </a:solidFill>
                <a:latin typeface="Batang" panose="02030600000101010101" pitchFamily="18" charset="-127"/>
                <a:ea typeface="Batang" panose="02030600000101010101" pitchFamily="18" charset="-127"/>
              </a:rPr>
              <a:t>Lote 3:</a:t>
            </a:r>
            <a:r>
              <a:rPr lang="es-ES" sz="1800" dirty="0">
                <a:solidFill>
                  <a:prstClr val="black"/>
                </a:solidFill>
                <a:latin typeface="Batang" panose="02030600000101010101" pitchFamily="18" charset="-127"/>
                <a:ea typeface="Batang" panose="02030600000101010101" pitchFamily="18" charset="-127"/>
              </a:rPr>
              <a:t> Lote </a:t>
            </a:r>
            <a:r>
              <a:rPr lang="es-ES" sz="1800" b="1" dirty="0" smtClean="0">
                <a:solidFill>
                  <a:prstClr val="black"/>
                </a:solidFill>
                <a:latin typeface="Batang" panose="02030600000101010101" pitchFamily="18" charset="-127"/>
                <a:ea typeface="Batang" panose="02030600000101010101" pitchFamily="18" charset="-127"/>
              </a:rPr>
              <a:t>control</a:t>
            </a:r>
            <a:r>
              <a:rPr lang="es-ES" sz="1800" dirty="0" smtClean="0">
                <a:solidFill>
                  <a:prstClr val="black"/>
                </a:solidFill>
                <a:latin typeface="Batang" panose="02030600000101010101" pitchFamily="18" charset="-127"/>
                <a:ea typeface="Batang" panose="02030600000101010101" pitchFamily="18" charset="-127"/>
              </a:rPr>
              <a:t>.</a:t>
            </a:r>
            <a:endParaRPr lang="es-ES" sz="1800" dirty="0">
              <a:solidFill>
                <a:prstClr val="black"/>
              </a:solidFill>
              <a:latin typeface="Batang" panose="02030600000101010101" pitchFamily="18" charset="-127"/>
              <a:ea typeface="Batang" panose="02030600000101010101" pitchFamily="18" charset="-127"/>
            </a:endParaRPr>
          </a:p>
          <a:p>
            <a:endParaRPr lang="es-ES" dirty="0"/>
          </a:p>
        </p:txBody>
      </p:sp>
      <p:graphicFrame>
        <p:nvGraphicFramePr>
          <p:cNvPr id="4" name="5 Marcador de contenido"/>
          <p:cNvGraphicFramePr>
            <a:graphicFrameLocks/>
          </p:cNvGraphicFramePr>
          <p:nvPr>
            <p:extLst>
              <p:ext uri="{D42A27DB-BD31-4B8C-83A1-F6EECF244321}">
                <p14:modId xmlns:p14="http://schemas.microsoft.com/office/powerpoint/2010/main" val="2586182833"/>
              </p:ext>
            </p:extLst>
          </p:nvPr>
        </p:nvGraphicFramePr>
        <p:xfrm>
          <a:off x="1259632" y="2276872"/>
          <a:ext cx="6480719" cy="1723324"/>
        </p:xfrm>
        <a:graphic>
          <a:graphicData uri="http://schemas.openxmlformats.org/drawingml/2006/table">
            <a:tbl>
              <a:tblPr firstRow="1" firstCol="1" bandRow="1">
                <a:tableStyleId>{5C22544A-7EE6-4342-B048-85BDC9FD1C3A}</a:tableStyleId>
              </a:tblPr>
              <a:tblGrid>
                <a:gridCol w="1487077">
                  <a:extLst>
                    <a:ext uri="{9D8B030D-6E8A-4147-A177-3AD203B41FA5}">
                      <a16:colId xmlns:a16="http://schemas.microsoft.com/office/drawing/2014/main" val="20000"/>
                    </a:ext>
                  </a:extLst>
                </a:gridCol>
                <a:gridCol w="1192569">
                  <a:extLst>
                    <a:ext uri="{9D8B030D-6E8A-4147-A177-3AD203B41FA5}">
                      <a16:colId xmlns:a16="http://schemas.microsoft.com/office/drawing/2014/main" val="20001"/>
                    </a:ext>
                  </a:extLst>
                </a:gridCol>
                <a:gridCol w="1088534">
                  <a:extLst>
                    <a:ext uri="{9D8B030D-6E8A-4147-A177-3AD203B41FA5}">
                      <a16:colId xmlns:a16="http://schemas.microsoft.com/office/drawing/2014/main" val="20002"/>
                    </a:ext>
                  </a:extLst>
                </a:gridCol>
                <a:gridCol w="1558218">
                  <a:extLst>
                    <a:ext uri="{9D8B030D-6E8A-4147-A177-3AD203B41FA5}">
                      <a16:colId xmlns:a16="http://schemas.microsoft.com/office/drawing/2014/main" val="20003"/>
                    </a:ext>
                  </a:extLst>
                </a:gridCol>
                <a:gridCol w="1154321">
                  <a:extLst>
                    <a:ext uri="{9D8B030D-6E8A-4147-A177-3AD203B41FA5}">
                      <a16:colId xmlns:a16="http://schemas.microsoft.com/office/drawing/2014/main" val="20004"/>
                    </a:ext>
                  </a:extLst>
                </a:gridCol>
              </a:tblGrid>
              <a:tr h="439160">
                <a:tc>
                  <a:txBody>
                    <a:bodyPr/>
                    <a:lstStyle/>
                    <a:p>
                      <a:pPr algn="ctr">
                        <a:spcAft>
                          <a:spcPts val="0"/>
                        </a:spcAft>
                      </a:pPr>
                      <a:r>
                        <a:rPr lang="es-ES_tradnl" sz="2000" dirty="0">
                          <a:effectLst/>
                        </a:rPr>
                        <a:t>Lote</a:t>
                      </a:r>
                      <a:endParaRPr lang="es-ES" sz="3200" dirty="0">
                        <a:effectLst/>
                        <a:latin typeface="Times New Roman"/>
                        <a:ea typeface="Times New Roman"/>
                      </a:endParaRPr>
                    </a:p>
                  </a:txBody>
                  <a:tcPr marL="68580" marR="68580" marT="0" marB="0"/>
                </a:tc>
                <a:tc>
                  <a:txBody>
                    <a:bodyPr/>
                    <a:lstStyle/>
                    <a:p>
                      <a:pPr algn="ctr">
                        <a:spcAft>
                          <a:spcPts val="0"/>
                        </a:spcAft>
                      </a:pPr>
                      <a:r>
                        <a:rPr lang="es-ES_tradnl" sz="1200">
                          <a:effectLst/>
                        </a:rPr>
                        <a:t>Animales</a:t>
                      </a:r>
                      <a:endParaRPr lang="es-ES" sz="1800">
                        <a:effectLst/>
                        <a:latin typeface="Times New Roman"/>
                        <a:ea typeface="Times New Roman"/>
                      </a:endParaRPr>
                    </a:p>
                  </a:txBody>
                  <a:tcPr marL="68580" marR="68580" marT="0" marB="0" anchor="ctr"/>
                </a:tc>
                <a:tc>
                  <a:txBody>
                    <a:bodyPr/>
                    <a:lstStyle/>
                    <a:p>
                      <a:pPr algn="ctr">
                        <a:spcAft>
                          <a:spcPts val="0"/>
                        </a:spcAft>
                      </a:pPr>
                      <a:r>
                        <a:rPr lang="es-ES_tradnl" sz="1200" dirty="0" smtClean="0">
                          <a:effectLst/>
                        </a:rPr>
                        <a:t>Periparto</a:t>
                      </a:r>
                      <a:endParaRPr lang="es-ES" sz="1800" dirty="0">
                        <a:effectLst/>
                        <a:latin typeface="Times New Roman"/>
                        <a:ea typeface="Times New Roman"/>
                      </a:endParaRPr>
                    </a:p>
                  </a:txBody>
                  <a:tcPr marL="68580" marR="68580" marT="0" marB="0" anchor="ctr"/>
                </a:tc>
                <a:tc>
                  <a:txBody>
                    <a:bodyPr/>
                    <a:lstStyle/>
                    <a:p>
                      <a:pPr algn="ctr">
                        <a:spcAft>
                          <a:spcPts val="0"/>
                        </a:spcAft>
                      </a:pPr>
                      <a:r>
                        <a:rPr lang="es-ES_tradnl" sz="1200">
                          <a:effectLst/>
                        </a:rPr>
                        <a:t>Lactación</a:t>
                      </a:r>
                      <a:endParaRPr lang="es-ES" sz="1800">
                        <a:effectLst/>
                        <a:latin typeface="Times New Roman"/>
                        <a:ea typeface="Times New Roman"/>
                      </a:endParaRPr>
                    </a:p>
                  </a:txBody>
                  <a:tcPr marL="68580" marR="68580" marT="0" marB="0" anchor="ctr"/>
                </a:tc>
                <a:tc>
                  <a:txBody>
                    <a:bodyPr/>
                    <a:lstStyle/>
                    <a:p>
                      <a:pPr algn="ctr">
                        <a:spcAft>
                          <a:spcPts val="0"/>
                        </a:spcAft>
                      </a:pPr>
                      <a:r>
                        <a:rPr lang="es-ES_tradnl" sz="1200" dirty="0" smtClean="0">
                          <a:effectLst/>
                        </a:rPr>
                        <a:t>Post</a:t>
                      </a:r>
                      <a:r>
                        <a:rPr lang="es-ES_tradnl" sz="1200" baseline="0" dirty="0" smtClean="0">
                          <a:effectLst/>
                        </a:rPr>
                        <a:t>  </a:t>
                      </a:r>
                      <a:r>
                        <a:rPr lang="es-ES_tradnl" sz="1200" dirty="0" smtClean="0">
                          <a:effectLst/>
                        </a:rPr>
                        <a:t>destete</a:t>
                      </a:r>
                      <a:endParaRPr lang="es-ES" sz="18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39160">
                <a:tc>
                  <a:txBody>
                    <a:bodyPr/>
                    <a:lstStyle/>
                    <a:p>
                      <a:pPr algn="ctr">
                        <a:spcAft>
                          <a:spcPts val="0"/>
                        </a:spcAft>
                      </a:pPr>
                      <a:r>
                        <a:rPr lang="es-ES_tradnl" sz="1200" dirty="0">
                          <a:effectLst/>
                        </a:rPr>
                        <a:t>TRATAMIENTO 1</a:t>
                      </a:r>
                      <a:endParaRPr lang="es-ES" sz="1800" dirty="0">
                        <a:effectLst/>
                        <a:latin typeface="Times New Roman"/>
                        <a:ea typeface="Times New Roman"/>
                      </a:endParaRPr>
                    </a:p>
                  </a:txBody>
                  <a:tcPr marL="68580" marR="68580" marT="0" marB="0" anchor="ctr"/>
                </a:tc>
                <a:tc>
                  <a:txBody>
                    <a:bodyPr/>
                    <a:lstStyle/>
                    <a:p>
                      <a:pPr algn="ctr">
                        <a:spcAft>
                          <a:spcPts val="0"/>
                        </a:spcAft>
                      </a:pPr>
                      <a:r>
                        <a:rPr lang="es-ES_tradnl" sz="1200" dirty="0">
                          <a:effectLst/>
                        </a:rPr>
                        <a:t>10 cerdas</a:t>
                      </a:r>
                      <a:endParaRPr lang="es-ES" sz="1800" dirty="0">
                        <a:effectLst/>
                        <a:latin typeface="Times New Roman"/>
                        <a:ea typeface="Times New Roman"/>
                      </a:endParaRPr>
                    </a:p>
                  </a:txBody>
                  <a:tcPr marL="68580" marR="68580" marT="0" marB="0" anchor="ctr"/>
                </a:tc>
                <a:tc>
                  <a:txBody>
                    <a:bodyPr/>
                    <a:lstStyle/>
                    <a:p>
                      <a:pPr algn="ctr">
                        <a:spcAft>
                          <a:spcPts val="0"/>
                        </a:spcAft>
                      </a:pPr>
                      <a:r>
                        <a:rPr lang="es-ES_tradnl" sz="1200" dirty="0">
                          <a:effectLst/>
                        </a:rPr>
                        <a:t>Acidsow</a:t>
                      </a:r>
                      <a:endParaRPr lang="es-ES" sz="1800" dirty="0">
                        <a:effectLst/>
                        <a:latin typeface="Times New Roman"/>
                        <a:ea typeface="Times New Roman"/>
                      </a:endParaRPr>
                    </a:p>
                  </a:txBody>
                  <a:tcPr marL="68580" marR="68580" marT="0" marB="0" anchor="ctr"/>
                </a:tc>
                <a:tc>
                  <a:txBody>
                    <a:bodyPr/>
                    <a:lstStyle/>
                    <a:p>
                      <a:pPr algn="ctr">
                        <a:spcAft>
                          <a:spcPts val="0"/>
                        </a:spcAft>
                      </a:pPr>
                      <a:r>
                        <a:rPr lang="es-ES_tradnl" sz="1200" dirty="0">
                          <a:effectLst/>
                        </a:rPr>
                        <a:t>Acidsow (1 semana)</a:t>
                      </a:r>
                      <a:endParaRPr lang="es-ES" sz="1800" dirty="0">
                        <a:effectLst/>
                        <a:latin typeface="Times New Roman"/>
                        <a:ea typeface="Times New Roman"/>
                      </a:endParaRPr>
                    </a:p>
                  </a:txBody>
                  <a:tcPr marL="68580" marR="68580" marT="0" marB="0" anchor="ctr"/>
                </a:tc>
                <a:tc>
                  <a:txBody>
                    <a:bodyPr/>
                    <a:lstStyle/>
                    <a:p>
                      <a:pPr algn="ctr">
                        <a:spcAft>
                          <a:spcPts val="0"/>
                        </a:spcAft>
                      </a:pPr>
                      <a:r>
                        <a:rPr lang="es-ES_tradnl" sz="1200" dirty="0">
                          <a:effectLst/>
                        </a:rPr>
                        <a:t>Acidsow</a:t>
                      </a:r>
                      <a:endParaRPr lang="es-ES" sz="18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39160">
                <a:tc>
                  <a:txBody>
                    <a:bodyPr/>
                    <a:lstStyle/>
                    <a:p>
                      <a:pPr algn="ctr">
                        <a:spcAft>
                          <a:spcPts val="0"/>
                        </a:spcAft>
                      </a:pPr>
                      <a:r>
                        <a:rPr lang="es-ES_tradnl" sz="1200" dirty="0">
                          <a:effectLst/>
                        </a:rPr>
                        <a:t>TRATAMIENTO 2</a:t>
                      </a:r>
                      <a:endParaRPr lang="es-ES" sz="1800" dirty="0">
                        <a:effectLst/>
                        <a:latin typeface="Times New Roman"/>
                        <a:ea typeface="Times New Roman"/>
                      </a:endParaRPr>
                    </a:p>
                  </a:txBody>
                  <a:tcPr marL="68580" marR="68580" marT="0" marB="0" anchor="ctr"/>
                </a:tc>
                <a:tc>
                  <a:txBody>
                    <a:bodyPr/>
                    <a:lstStyle/>
                    <a:p>
                      <a:pPr algn="ctr">
                        <a:spcAft>
                          <a:spcPts val="0"/>
                        </a:spcAft>
                      </a:pPr>
                      <a:r>
                        <a:rPr lang="es-ES_tradnl" sz="1200" dirty="0">
                          <a:effectLst/>
                        </a:rPr>
                        <a:t>10 cerdas</a:t>
                      </a:r>
                      <a:endParaRPr lang="es-ES" sz="1800" dirty="0">
                        <a:effectLst/>
                        <a:latin typeface="Times New Roman"/>
                        <a:ea typeface="Times New Roman"/>
                      </a:endParaRPr>
                    </a:p>
                  </a:txBody>
                  <a:tcPr marL="68580" marR="68580" marT="0" marB="0" anchor="ctr"/>
                </a:tc>
                <a:tc>
                  <a:txBody>
                    <a:bodyPr/>
                    <a:lstStyle/>
                    <a:p>
                      <a:pPr algn="ctr">
                        <a:spcAft>
                          <a:spcPts val="0"/>
                        </a:spcAft>
                      </a:pPr>
                      <a:r>
                        <a:rPr lang="es-ES_tradnl" sz="1200" dirty="0">
                          <a:effectLst/>
                        </a:rPr>
                        <a:t>Acidsow light</a:t>
                      </a:r>
                      <a:endParaRPr lang="es-ES" sz="1800" dirty="0">
                        <a:effectLst/>
                        <a:latin typeface="Times New Roman"/>
                        <a:ea typeface="Times New Roman"/>
                      </a:endParaRPr>
                    </a:p>
                  </a:txBody>
                  <a:tcPr marL="68580" marR="68580" marT="0" marB="0" anchor="ctr"/>
                </a:tc>
                <a:tc>
                  <a:txBody>
                    <a:bodyPr/>
                    <a:lstStyle/>
                    <a:p>
                      <a:pPr algn="ctr">
                        <a:spcAft>
                          <a:spcPts val="0"/>
                        </a:spcAft>
                      </a:pPr>
                      <a:r>
                        <a:rPr lang="es-ES_tradnl" sz="1200" dirty="0">
                          <a:effectLst/>
                        </a:rPr>
                        <a:t>Acidsow light</a:t>
                      </a:r>
                      <a:endParaRPr lang="es-ES" sz="1800" dirty="0">
                        <a:effectLst/>
                        <a:latin typeface="Times New Roman"/>
                        <a:ea typeface="Times New Roman"/>
                      </a:endParaRPr>
                    </a:p>
                  </a:txBody>
                  <a:tcPr marL="68580" marR="68580" marT="0" marB="0" anchor="ctr"/>
                </a:tc>
                <a:tc>
                  <a:txBody>
                    <a:bodyPr/>
                    <a:lstStyle/>
                    <a:p>
                      <a:pPr algn="ctr">
                        <a:spcAft>
                          <a:spcPts val="0"/>
                        </a:spcAft>
                      </a:pPr>
                      <a:r>
                        <a:rPr lang="es-ES_tradnl" sz="1200" dirty="0">
                          <a:effectLst/>
                        </a:rPr>
                        <a:t>Acidsow light</a:t>
                      </a:r>
                      <a:endParaRPr lang="es-ES" sz="18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05844">
                <a:tc>
                  <a:txBody>
                    <a:bodyPr/>
                    <a:lstStyle/>
                    <a:p>
                      <a:pPr algn="ctr">
                        <a:spcAft>
                          <a:spcPts val="0"/>
                        </a:spcAft>
                      </a:pPr>
                      <a:r>
                        <a:rPr lang="es-ES_tradnl" sz="1200" dirty="0">
                          <a:effectLst/>
                        </a:rPr>
                        <a:t>CONTROL</a:t>
                      </a:r>
                      <a:endParaRPr lang="es-ES" sz="1800" dirty="0">
                        <a:effectLst/>
                        <a:latin typeface="Times New Roman"/>
                        <a:ea typeface="Times New Roman"/>
                      </a:endParaRPr>
                    </a:p>
                  </a:txBody>
                  <a:tcPr marL="68580" marR="68580" marT="0" marB="0" anchor="ctr"/>
                </a:tc>
                <a:tc>
                  <a:txBody>
                    <a:bodyPr/>
                    <a:lstStyle/>
                    <a:p>
                      <a:pPr algn="ctr">
                        <a:spcAft>
                          <a:spcPts val="0"/>
                        </a:spcAft>
                      </a:pPr>
                      <a:r>
                        <a:rPr lang="es-ES_tradnl" sz="1200" dirty="0">
                          <a:effectLst/>
                        </a:rPr>
                        <a:t>10 cerdas</a:t>
                      </a:r>
                      <a:endParaRPr lang="es-ES" sz="1800" dirty="0">
                        <a:effectLst/>
                        <a:latin typeface="Times New Roman"/>
                        <a:ea typeface="Times New Roman"/>
                      </a:endParaRPr>
                    </a:p>
                  </a:txBody>
                  <a:tcPr marL="68580" marR="68580" marT="0" marB="0" anchor="ctr"/>
                </a:tc>
                <a:tc>
                  <a:txBody>
                    <a:bodyPr/>
                    <a:lstStyle/>
                    <a:p>
                      <a:pPr algn="ctr">
                        <a:spcAft>
                          <a:spcPts val="0"/>
                        </a:spcAft>
                      </a:pPr>
                      <a:r>
                        <a:rPr lang="es-ES_tradnl" sz="1200">
                          <a:effectLst/>
                        </a:rPr>
                        <a:t>-</a:t>
                      </a:r>
                      <a:endParaRPr lang="es-ES" sz="1800">
                        <a:effectLst/>
                        <a:latin typeface="Times New Roman"/>
                        <a:ea typeface="Times New Roman"/>
                      </a:endParaRPr>
                    </a:p>
                  </a:txBody>
                  <a:tcPr marL="68580" marR="68580" marT="0" marB="0" anchor="ctr"/>
                </a:tc>
                <a:tc>
                  <a:txBody>
                    <a:bodyPr/>
                    <a:lstStyle/>
                    <a:p>
                      <a:pPr algn="ctr">
                        <a:spcAft>
                          <a:spcPts val="0"/>
                        </a:spcAft>
                      </a:pPr>
                      <a:r>
                        <a:rPr lang="es-ES_tradnl" sz="1200">
                          <a:effectLst/>
                        </a:rPr>
                        <a:t>-</a:t>
                      </a:r>
                      <a:endParaRPr lang="es-ES" sz="1800">
                        <a:effectLst/>
                        <a:latin typeface="Times New Roman"/>
                        <a:ea typeface="Times New Roman"/>
                      </a:endParaRPr>
                    </a:p>
                  </a:txBody>
                  <a:tcPr marL="68580" marR="68580" marT="0" marB="0" anchor="ctr"/>
                </a:tc>
                <a:tc>
                  <a:txBody>
                    <a:bodyPr/>
                    <a:lstStyle/>
                    <a:p>
                      <a:pPr algn="ctr">
                        <a:spcAft>
                          <a:spcPts val="0"/>
                        </a:spcAft>
                      </a:pPr>
                      <a:r>
                        <a:rPr lang="es-ES_tradnl" sz="1200" dirty="0">
                          <a:effectLst/>
                        </a:rPr>
                        <a:t>-</a:t>
                      </a:r>
                      <a:endParaRPr lang="es-ES" sz="18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bl>
          </a:graphicData>
        </a:graphic>
      </p:graphicFrame>
      <p:pic>
        <p:nvPicPr>
          <p:cNvPr id="5"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8"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9" name="8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0" name="9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1"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8160"/>
            <a:ext cx="8229600" cy="990600"/>
          </a:xfrm>
        </p:spPr>
        <p:txBody>
          <a:bodyPr>
            <a:normAutofit/>
          </a:bodyPr>
          <a:lstStyle/>
          <a:p>
            <a:pPr algn="ctr"/>
            <a:r>
              <a:rPr lang="es-ES" sz="4800" dirty="0">
                <a:solidFill>
                  <a:srgbClr val="000000"/>
                </a:solidFill>
                <a:latin typeface="Bernard MT Condensed" panose="02050806060905020404" pitchFamily="18" charset="0"/>
              </a:rPr>
              <a:t>RESULTADOS</a:t>
            </a:r>
            <a:endParaRPr lang="es-ES" sz="4400" dirty="0">
              <a:solidFill>
                <a:srgbClr val="000000"/>
              </a:solidFill>
              <a:latin typeface="Bernard MT Condensed" panose="02050806060905020404" pitchFamily="18" charset="0"/>
            </a:endParaRPr>
          </a:p>
        </p:txBody>
      </p:sp>
      <p:pic>
        <p:nvPicPr>
          <p:cNvPr id="4"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91618" y="1268760"/>
            <a:ext cx="7200800" cy="3508653"/>
          </a:xfrm>
          <a:prstGeom prst="rect">
            <a:avLst/>
          </a:prstGeom>
          <a:noFill/>
        </p:spPr>
        <p:txBody>
          <a:bodyPr wrap="square" rtlCol="0">
            <a:spAutoFit/>
          </a:bodyPr>
          <a:lstStyle/>
          <a:p>
            <a:r>
              <a:rPr lang="es-ES" dirty="0">
                <a:latin typeface="Batang" panose="02030600000101010101" pitchFamily="18" charset="-127"/>
                <a:ea typeface="Batang" panose="02030600000101010101" pitchFamily="18" charset="-127"/>
              </a:rPr>
              <a:t>Seguimiento de </a:t>
            </a:r>
            <a:r>
              <a:rPr lang="es-ES" dirty="0" smtClean="0">
                <a:latin typeface="Batang" panose="02030600000101010101" pitchFamily="18" charset="-127"/>
                <a:ea typeface="Batang" panose="02030600000101010101" pitchFamily="18" charset="-127"/>
              </a:rPr>
              <a:t>parámetros: (30 cerdas)</a:t>
            </a:r>
            <a:endParaRPr lang="es-ES" dirty="0">
              <a:latin typeface="Batang" panose="02030600000101010101" pitchFamily="18" charset="-127"/>
              <a:ea typeface="Batang" panose="02030600000101010101" pitchFamily="18" charset="-127"/>
            </a:endParaRPr>
          </a:p>
          <a:p>
            <a:endParaRPr lang="es-ES_tradnl" dirty="0" smtClean="0">
              <a:latin typeface="Batang" panose="02030600000101010101" pitchFamily="18" charset="-127"/>
              <a:ea typeface="Batang" panose="02030600000101010101" pitchFamily="18" charset="-127"/>
            </a:endParaRPr>
          </a:p>
          <a:p>
            <a:pPr marL="285750" indent="-285750">
              <a:spcAft>
                <a:spcPts val="1200"/>
              </a:spcAft>
              <a:buFont typeface="Arial" panose="020B0604020202020204" pitchFamily="34" charset="0"/>
              <a:buChar char="•"/>
            </a:pPr>
            <a:r>
              <a:rPr lang="es-ES_tradnl" u="sng" dirty="0">
                <a:latin typeface="Batang" panose="02030600000101010101" pitchFamily="18" charset="-127"/>
                <a:ea typeface="Batang" panose="02030600000101010101" pitchFamily="18" charset="-127"/>
              </a:rPr>
              <a:t>M</a:t>
            </a:r>
            <a:r>
              <a:rPr lang="es-ES" u="sng" dirty="0" smtClean="0">
                <a:latin typeface="Batang" panose="02030600000101010101" pitchFamily="18" charset="-127"/>
                <a:ea typeface="Batang" panose="02030600000101010101" pitchFamily="18" charset="-127"/>
              </a:rPr>
              <a:t>edición </a:t>
            </a:r>
            <a:r>
              <a:rPr lang="es-ES" u="sng" dirty="0">
                <a:latin typeface="Batang" panose="02030600000101010101" pitchFamily="18" charset="-127"/>
                <a:ea typeface="Batang" panose="02030600000101010101" pitchFamily="18" charset="-127"/>
              </a:rPr>
              <a:t>de pH vaginal</a:t>
            </a:r>
            <a:r>
              <a:rPr lang="es-ES" dirty="0">
                <a:latin typeface="Batang" panose="02030600000101010101" pitchFamily="18" charset="-127"/>
                <a:ea typeface="Batang" panose="02030600000101010101" pitchFamily="18" charset="-127"/>
              </a:rPr>
              <a:t>: al </a:t>
            </a:r>
            <a:r>
              <a:rPr lang="es-ES" b="1" dirty="0">
                <a:latin typeface="Batang" panose="02030600000101010101" pitchFamily="18" charset="-127"/>
                <a:ea typeface="Batang" panose="02030600000101010101" pitchFamily="18" charset="-127"/>
              </a:rPr>
              <a:t>parto</a:t>
            </a:r>
            <a:r>
              <a:rPr lang="es-ES" dirty="0">
                <a:latin typeface="Batang" panose="02030600000101010101" pitchFamily="18" charset="-127"/>
                <a:ea typeface="Batang" panose="02030600000101010101" pitchFamily="18" charset="-127"/>
              </a:rPr>
              <a:t>, </a:t>
            </a:r>
            <a:r>
              <a:rPr lang="es-ES" b="1" dirty="0">
                <a:latin typeface="Batang" panose="02030600000101010101" pitchFamily="18" charset="-127"/>
                <a:ea typeface="Batang" panose="02030600000101010101" pitchFamily="18" charset="-127"/>
              </a:rPr>
              <a:t>destete</a:t>
            </a:r>
            <a:r>
              <a:rPr lang="es-ES" dirty="0">
                <a:latin typeface="Batang" panose="02030600000101010101" pitchFamily="18" charset="-127"/>
                <a:ea typeface="Batang" panose="02030600000101010101" pitchFamily="18" charset="-127"/>
              </a:rPr>
              <a:t> y </a:t>
            </a:r>
            <a:r>
              <a:rPr lang="es-ES" b="1" dirty="0" smtClean="0">
                <a:latin typeface="Batang" panose="02030600000101010101" pitchFamily="18" charset="-127"/>
                <a:ea typeface="Batang" panose="02030600000101010101" pitchFamily="18" charset="-127"/>
              </a:rPr>
              <a:t>cubrición</a:t>
            </a:r>
            <a:r>
              <a:rPr lang="es-ES" dirty="0">
                <a:latin typeface="Batang" panose="02030600000101010101" pitchFamily="18" charset="-127"/>
                <a:ea typeface="Batang" panose="02030600000101010101" pitchFamily="18" charset="-127"/>
              </a:rPr>
              <a:t>.</a:t>
            </a:r>
            <a:endParaRPr lang="es-ES" dirty="0" smtClean="0">
              <a:latin typeface="Batang" panose="02030600000101010101" pitchFamily="18" charset="-127"/>
              <a:ea typeface="Batang" panose="02030600000101010101" pitchFamily="18" charset="-127"/>
            </a:endParaRPr>
          </a:p>
          <a:p>
            <a:pPr marL="285750" indent="-285750">
              <a:spcAft>
                <a:spcPts val="1200"/>
              </a:spcAft>
              <a:buFont typeface="Arial" panose="020B0604020202020204" pitchFamily="34" charset="0"/>
              <a:buChar char="•"/>
            </a:pPr>
            <a:r>
              <a:rPr lang="es-ES" u="sng" dirty="0" smtClean="0">
                <a:latin typeface="Batang" panose="02030600000101010101" pitchFamily="18" charset="-127"/>
                <a:ea typeface="Batang" panose="02030600000101010101" pitchFamily="18" charset="-127"/>
              </a:rPr>
              <a:t>Parámetros reproductivos</a:t>
            </a:r>
            <a:r>
              <a:rPr lang="es-ES" dirty="0" smtClean="0">
                <a:latin typeface="Batang" panose="02030600000101010101" pitchFamily="18" charset="-127"/>
                <a:ea typeface="Batang" panose="02030600000101010101" pitchFamily="18" charset="-127"/>
              </a:rPr>
              <a:t>:</a:t>
            </a:r>
          </a:p>
          <a:p>
            <a:pPr marL="742950" lvl="1" indent="-285750">
              <a:spcAft>
                <a:spcPts val="1200"/>
              </a:spcAft>
              <a:buFont typeface="Batang" panose="02030600000101010101" pitchFamily="18" charset="-127"/>
              <a:buChar char="–"/>
            </a:pPr>
            <a:r>
              <a:rPr lang="es-ES" dirty="0">
                <a:latin typeface="Batang" panose="02030600000101010101" pitchFamily="18" charset="-127"/>
                <a:ea typeface="Batang" panose="02030600000101010101" pitchFamily="18" charset="-127"/>
              </a:rPr>
              <a:t>P</a:t>
            </a:r>
            <a:r>
              <a:rPr lang="es-ES" dirty="0" smtClean="0">
                <a:latin typeface="Batang" panose="02030600000101010101" pitchFamily="18" charset="-127"/>
                <a:ea typeface="Batang" panose="02030600000101010101" pitchFamily="18" charset="-127"/>
              </a:rPr>
              <a:t>rolificidad </a:t>
            </a:r>
            <a:r>
              <a:rPr lang="es-ES" dirty="0">
                <a:latin typeface="Batang" panose="02030600000101010101" pitchFamily="18" charset="-127"/>
                <a:ea typeface="Batang" panose="02030600000101010101" pitchFamily="18" charset="-127"/>
              </a:rPr>
              <a:t>(NV, </a:t>
            </a:r>
            <a:r>
              <a:rPr lang="es-ES" dirty="0" smtClean="0">
                <a:latin typeface="Batang" panose="02030600000101010101" pitchFamily="18" charset="-127"/>
                <a:ea typeface="Batang" panose="02030600000101010101" pitchFamily="18" charset="-127"/>
              </a:rPr>
              <a:t>NM)</a:t>
            </a:r>
          </a:p>
          <a:p>
            <a:pPr marL="742950" lvl="1" indent="-285750">
              <a:spcAft>
                <a:spcPts val="1200"/>
              </a:spcAft>
              <a:buFont typeface="Batang" panose="02030600000101010101" pitchFamily="18" charset="-127"/>
              <a:buChar char="–"/>
            </a:pPr>
            <a:r>
              <a:rPr lang="es-ES" dirty="0" smtClean="0">
                <a:latin typeface="Batang" panose="02030600000101010101" pitchFamily="18" charset="-127"/>
                <a:ea typeface="Batang" panose="02030600000101010101" pitchFamily="18" charset="-127"/>
              </a:rPr>
              <a:t>Destetados</a:t>
            </a:r>
          </a:p>
          <a:p>
            <a:pPr marL="742950" lvl="1" indent="-285750">
              <a:spcAft>
                <a:spcPts val="1200"/>
              </a:spcAft>
              <a:buFont typeface="Batang" panose="02030600000101010101" pitchFamily="18" charset="-127"/>
              <a:buChar char="–"/>
            </a:pPr>
            <a:r>
              <a:rPr lang="es-ES" dirty="0" smtClean="0">
                <a:latin typeface="Batang" panose="02030600000101010101" pitchFamily="18" charset="-127"/>
                <a:ea typeface="Batang" panose="02030600000101010101" pitchFamily="18" charset="-127"/>
              </a:rPr>
              <a:t>Bajas</a:t>
            </a:r>
          </a:p>
          <a:p>
            <a:pPr marL="742950" lvl="1" indent="-285750">
              <a:spcAft>
                <a:spcPts val="1200"/>
              </a:spcAft>
              <a:buFont typeface="Batang" panose="02030600000101010101" pitchFamily="18" charset="-127"/>
              <a:buChar char="–"/>
            </a:pPr>
            <a:r>
              <a:rPr lang="es-ES" dirty="0">
                <a:latin typeface="Batang" panose="02030600000101010101" pitchFamily="18" charset="-127"/>
                <a:ea typeface="Batang" panose="02030600000101010101" pitchFamily="18" charset="-127"/>
              </a:rPr>
              <a:t>I</a:t>
            </a:r>
            <a:r>
              <a:rPr lang="es-ES" dirty="0" smtClean="0">
                <a:latin typeface="Batang" panose="02030600000101010101" pitchFamily="18" charset="-127"/>
                <a:ea typeface="Batang" panose="02030600000101010101" pitchFamily="18" charset="-127"/>
              </a:rPr>
              <a:t>ncidencia </a:t>
            </a:r>
            <a:r>
              <a:rPr lang="es-ES" dirty="0">
                <a:latin typeface="Batang" panose="02030600000101010101" pitchFamily="18" charset="-127"/>
                <a:ea typeface="Batang" panose="02030600000101010101" pitchFamily="18" charset="-127"/>
              </a:rPr>
              <a:t>de </a:t>
            </a:r>
            <a:r>
              <a:rPr lang="es-ES" dirty="0" smtClean="0">
                <a:latin typeface="Batang" panose="02030600000101010101" pitchFamily="18" charset="-127"/>
                <a:ea typeface="Batang" panose="02030600000101010101" pitchFamily="18" charset="-127"/>
              </a:rPr>
              <a:t>metritis</a:t>
            </a:r>
          </a:p>
          <a:p>
            <a:pPr marL="742950" lvl="1" indent="-285750">
              <a:spcAft>
                <a:spcPts val="1200"/>
              </a:spcAft>
              <a:buFont typeface="Batang" panose="02030600000101010101" pitchFamily="18" charset="-127"/>
              <a:buChar char="–"/>
            </a:pPr>
            <a:r>
              <a:rPr lang="es-ES" dirty="0" smtClean="0">
                <a:latin typeface="Batang" panose="02030600000101010101" pitchFamily="18" charset="-127"/>
                <a:ea typeface="Batang" panose="02030600000101010101" pitchFamily="18" charset="-127"/>
              </a:rPr>
              <a:t>Fertilidad y repeticiones </a:t>
            </a:r>
            <a:r>
              <a:rPr lang="es-ES" dirty="0">
                <a:latin typeface="Batang" panose="02030600000101010101" pitchFamily="18" charset="-127"/>
                <a:ea typeface="Batang" panose="02030600000101010101" pitchFamily="18" charset="-127"/>
              </a:rPr>
              <a:t>(salida en </a:t>
            </a:r>
            <a:r>
              <a:rPr lang="es-ES" dirty="0" smtClean="0">
                <a:latin typeface="Batang" panose="02030600000101010101" pitchFamily="18" charset="-127"/>
                <a:ea typeface="Batang" panose="02030600000101010101" pitchFamily="18" charset="-127"/>
              </a:rPr>
              <a:t>celo)</a:t>
            </a:r>
          </a:p>
        </p:txBody>
      </p:sp>
      <p:pic>
        <p:nvPicPr>
          <p:cNvPr id="6" name="5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7"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9" name="8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0" name="9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1"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1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lgn="ctr">
              <a:spcBef>
                <a:spcPts val="0"/>
              </a:spcBef>
            </a:pPr>
            <a:r>
              <a:rPr lang="es-ES" sz="4800" dirty="0">
                <a:solidFill>
                  <a:srgbClr val="000000"/>
                </a:solidFill>
                <a:latin typeface="Bernard MT Condensed" panose="02050806060905020404" pitchFamily="18" charset="0"/>
              </a:rPr>
              <a:t>RESULTADOS</a:t>
            </a:r>
            <a:endParaRPr lang="es-ES" dirty="0"/>
          </a:p>
        </p:txBody>
      </p:sp>
      <p:sp>
        <p:nvSpPr>
          <p:cNvPr id="3" name="2 Marcador de contenido"/>
          <p:cNvSpPr>
            <a:spLocks noGrp="1"/>
          </p:cNvSpPr>
          <p:nvPr>
            <p:ph sz="quarter" idx="1"/>
          </p:nvPr>
        </p:nvSpPr>
        <p:spPr>
          <a:xfrm>
            <a:off x="395536" y="1124744"/>
            <a:ext cx="8229600" cy="5616624"/>
          </a:xfrm>
        </p:spPr>
        <p:txBody>
          <a:bodyPr>
            <a:normAutofit/>
          </a:bodyPr>
          <a:lstStyle/>
          <a:p>
            <a:pPr marL="0" indent="0">
              <a:buNone/>
            </a:pPr>
            <a:r>
              <a:rPr lang="es-ES" sz="1800" dirty="0" smtClean="0">
                <a:latin typeface="Batang" panose="02030600000101010101" pitchFamily="18" charset="-127"/>
                <a:ea typeface="Batang" panose="02030600000101010101" pitchFamily="18" charset="-127"/>
              </a:rPr>
              <a:t>Mediciones:</a:t>
            </a:r>
          </a:p>
          <a:p>
            <a:r>
              <a:rPr lang="es-ES" sz="1800" u="sng" dirty="0" smtClean="0">
                <a:latin typeface="Batang" panose="02030600000101010101" pitchFamily="18" charset="-127"/>
                <a:ea typeface="Batang" panose="02030600000101010101" pitchFamily="18" charset="-127"/>
              </a:rPr>
              <a:t>Parto</a:t>
            </a:r>
            <a:r>
              <a:rPr lang="es-ES" sz="1800" dirty="0" smtClean="0">
                <a:latin typeface="Batang" panose="02030600000101010101" pitchFamily="18" charset="-127"/>
                <a:ea typeface="Batang" panose="02030600000101010101" pitchFamily="18" charset="-127"/>
              </a:rPr>
              <a:t>: pH muy similar en los tres grupos (5,7-5,8), pero parámetros más homogéneos en el grupo control.</a:t>
            </a:r>
          </a:p>
          <a:p>
            <a:r>
              <a:rPr lang="es-ES" sz="1800" u="sng" dirty="0" smtClean="0">
                <a:latin typeface="Batang" panose="02030600000101010101" pitchFamily="18" charset="-127"/>
                <a:ea typeface="Batang" panose="02030600000101010101" pitchFamily="18" charset="-127"/>
              </a:rPr>
              <a:t>Destete</a:t>
            </a:r>
            <a:r>
              <a:rPr lang="es-ES" sz="1800" dirty="0" smtClean="0">
                <a:latin typeface="Batang" panose="02030600000101010101" pitchFamily="18" charset="-127"/>
                <a:ea typeface="Batang" panose="02030600000101010101" pitchFamily="18" charset="-127"/>
              </a:rPr>
              <a:t>: lote 2 (producto a menor concentración) presentó un pH significativamente menor (5,3) que los otros grupos (5,6-5,8).</a:t>
            </a:r>
          </a:p>
          <a:p>
            <a:endParaRPr lang="es-ES" sz="1800" u="sng" dirty="0" smtClean="0">
              <a:solidFill>
                <a:srgbClr val="FF0000"/>
              </a:solidFill>
            </a:endParaRPr>
          </a:p>
          <a:p>
            <a:endParaRPr lang="es-ES" sz="1800" u="sng" dirty="0">
              <a:solidFill>
                <a:srgbClr val="FF0000"/>
              </a:solidFill>
            </a:endParaRPr>
          </a:p>
          <a:p>
            <a:endParaRPr lang="es-ES" sz="1800" u="sng" dirty="0" smtClean="0">
              <a:solidFill>
                <a:srgbClr val="FF0000"/>
              </a:solidFill>
            </a:endParaRPr>
          </a:p>
          <a:p>
            <a:endParaRPr lang="es-ES" sz="1800" u="sng" dirty="0" smtClean="0">
              <a:solidFill>
                <a:srgbClr val="FF0000"/>
              </a:solidFill>
            </a:endParaRPr>
          </a:p>
          <a:p>
            <a:endParaRPr lang="es-ES" sz="1800" u="sng" dirty="0">
              <a:solidFill>
                <a:srgbClr val="FF0000"/>
              </a:solidFill>
            </a:endParaRPr>
          </a:p>
          <a:p>
            <a:endParaRPr lang="es-ES" sz="1800" u="sng" dirty="0">
              <a:solidFill>
                <a:srgbClr val="FF0000"/>
              </a:solidFill>
            </a:endParaRPr>
          </a:p>
          <a:p>
            <a:endParaRPr lang="es-ES" sz="1800" u="sng" dirty="0" smtClean="0">
              <a:solidFill>
                <a:srgbClr val="FF0000"/>
              </a:solidFill>
            </a:endParaRPr>
          </a:p>
          <a:p>
            <a:endParaRPr lang="es-ES" sz="1800" u="sng" dirty="0">
              <a:solidFill>
                <a:srgbClr val="FF0000"/>
              </a:solidFill>
            </a:endParaRPr>
          </a:p>
          <a:p>
            <a:endParaRPr lang="es-ES" sz="2400" u="sng" dirty="0">
              <a:solidFill>
                <a:srgbClr val="FF0000"/>
              </a:solidFill>
            </a:endParaRPr>
          </a:p>
          <a:p>
            <a:endParaRPr lang="es-ES" sz="2400" u="sng" dirty="0" smtClean="0">
              <a:solidFill>
                <a:srgbClr val="FF0000"/>
              </a:solidFill>
            </a:endParaRPr>
          </a:p>
          <a:p>
            <a:endParaRPr lang="es-ES" sz="2400" u="sng" dirty="0">
              <a:solidFill>
                <a:srgbClr val="FF0000"/>
              </a:solidFill>
            </a:endParaRPr>
          </a:p>
          <a:p>
            <a:endParaRPr lang="es-ES" sz="2400" u="sng" dirty="0" smtClean="0">
              <a:solidFill>
                <a:srgbClr val="FF0000"/>
              </a:solidFill>
            </a:endParaRPr>
          </a:p>
          <a:p>
            <a:pPr marL="0" indent="0">
              <a:buNone/>
            </a:pPr>
            <a:endParaRPr lang="es-ES" sz="2400" u="sng" dirty="0" smtClean="0">
              <a:solidFill>
                <a:srgbClr val="FF0000"/>
              </a:solidFill>
            </a:endParaRPr>
          </a:p>
          <a:p>
            <a:endParaRPr lang="es-ES" u="sng" dirty="0"/>
          </a:p>
        </p:txBody>
      </p:sp>
      <p:pic>
        <p:nvPicPr>
          <p:cNvPr id="5"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1 Gráfico"/>
          <p:cNvGraphicFramePr>
            <a:graphicFrameLocks/>
          </p:cNvGraphicFramePr>
          <p:nvPr>
            <p:extLst>
              <p:ext uri="{D42A27DB-BD31-4B8C-83A1-F6EECF244321}">
                <p14:modId xmlns:p14="http://schemas.microsoft.com/office/powerpoint/2010/main" val="1813330594"/>
              </p:ext>
            </p:extLst>
          </p:nvPr>
        </p:nvGraphicFramePr>
        <p:xfrm>
          <a:off x="899592" y="3068960"/>
          <a:ext cx="5112568" cy="2952328"/>
        </p:xfrm>
        <a:graphic>
          <a:graphicData uri="http://schemas.openxmlformats.org/drawingml/2006/chart">
            <c:chart xmlns:c="http://schemas.openxmlformats.org/drawingml/2006/chart" xmlns:r="http://schemas.openxmlformats.org/officeDocument/2006/relationships" r:id="rId4"/>
          </a:graphicData>
        </a:graphic>
      </p:graphicFrame>
      <p:pic>
        <p:nvPicPr>
          <p:cNvPr id="7" name="6 Imagen" descr="Resultado de imagen de centro tecnologico agropecuario cinco villa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9" name="20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0" name="9 Imagen" descr="Imagen relacionad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1" name="10 Imagen" descr="Resultado de imagen de esmedagr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2" name="Picture 2" descr="Resultado de imagen de facultad veterinaria uniza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093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a:solidFill>
                  <a:srgbClr val="000000"/>
                </a:solidFill>
                <a:latin typeface="Bernard MT Condensed" panose="02050806060905020404" pitchFamily="18" charset="0"/>
              </a:rPr>
              <a:t>RESULTADOS</a:t>
            </a:r>
            <a:endParaRPr lang="es-ES" sz="4800" dirty="0"/>
          </a:p>
        </p:txBody>
      </p:sp>
      <p:sp>
        <p:nvSpPr>
          <p:cNvPr id="3" name="2 Marcador de contenido"/>
          <p:cNvSpPr>
            <a:spLocks noGrp="1"/>
          </p:cNvSpPr>
          <p:nvPr>
            <p:ph sz="quarter" idx="1"/>
          </p:nvPr>
        </p:nvSpPr>
        <p:spPr/>
        <p:txBody>
          <a:bodyPr>
            <a:normAutofit/>
          </a:bodyPr>
          <a:lstStyle/>
          <a:p>
            <a:endParaRPr lang="es-ES" sz="1800" dirty="0" smtClean="0"/>
          </a:p>
          <a:p>
            <a:pPr algn="just"/>
            <a:r>
              <a:rPr lang="es-ES" sz="1800" b="1" dirty="0">
                <a:latin typeface="Batang" panose="02030600000101010101" pitchFamily="18" charset="-127"/>
                <a:ea typeface="Batang" panose="02030600000101010101" pitchFamily="18" charset="-127"/>
              </a:rPr>
              <a:t>En comparación con el pH al parto medido en la </a:t>
            </a:r>
            <a:r>
              <a:rPr lang="es-ES" sz="1800" b="1" dirty="0" smtClean="0">
                <a:latin typeface="Batang" panose="02030600000101010101" pitchFamily="18" charset="-127"/>
                <a:ea typeface="Batang" panose="02030600000101010101" pitchFamily="18" charset="-127"/>
              </a:rPr>
              <a:t>prueba anterior (</a:t>
            </a:r>
            <a:r>
              <a:rPr lang="es-ES" sz="1800" b="1" dirty="0">
                <a:latin typeface="Batang" panose="02030600000101010101" pitchFamily="18" charset="-127"/>
                <a:ea typeface="Batang" panose="02030600000101010101" pitchFamily="18" charset="-127"/>
              </a:rPr>
              <a:t>5’25),  los dos grupos </a:t>
            </a:r>
            <a:r>
              <a:rPr lang="es-ES" sz="1800" b="1" dirty="0" smtClean="0">
                <a:latin typeface="Batang" panose="02030600000101010101" pitchFamily="18" charset="-127"/>
                <a:ea typeface="Batang" panose="02030600000101010101" pitchFamily="18" charset="-127"/>
              </a:rPr>
              <a:t>experimentales daban </a:t>
            </a:r>
            <a:r>
              <a:rPr lang="es-ES" sz="1800" b="1" dirty="0">
                <a:latin typeface="Batang" panose="02030600000101010101" pitchFamily="18" charset="-127"/>
                <a:ea typeface="Batang" panose="02030600000101010101" pitchFamily="18" charset="-127"/>
              </a:rPr>
              <a:t>resultados bastante más alcalinos (5,8).  Esto mismo </a:t>
            </a:r>
            <a:r>
              <a:rPr lang="es-ES" sz="1800" b="1" dirty="0" smtClean="0">
                <a:latin typeface="Batang" panose="02030600000101010101" pitchFamily="18" charset="-127"/>
                <a:ea typeface="Batang" panose="02030600000101010101" pitchFamily="18" charset="-127"/>
              </a:rPr>
              <a:t>ocurría </a:t>
            </a:r>
            <a:r>
              <a:rPr lang="es-ES" sz="1800" b="1" dirty="0">
                <a:latin typeface="Batang" panose="02030600000101010101" pitchFamily="18" charset="-127"/>
                <a:ea typeface="Batang" panose="02030600000101010101" pitchFamily="18" charset="-127"/>
              </a:rPr>
              <a:t>también con el pH al destete </a:t>
            </a:r>
            <a:r>
              <a:rPr lang="es-ES" sz="1800" b="1" dirty="0" smtClean="0">
                <a:latin typeface="Batang" panose="02030600000101010101" pitchFamily="18" charset="-127"/>
                <a:ea typeface="Batang" panose="02030600000101010101" pitchFamily="18" charset="-127"/>
              </a:rPr>
              <a:t>de la prueba anterior (</a:t>
            </a:r>
            <a:r>
              <a:rPr lang="es-ES" sz="1800" b="1" dirty="0">
                <a:latin typeface="Batang" panose="02030600000101010101" pitchFamily="18" charset="-127"/>
                <a:ea typeface="Batang" panose="02030600000101010101" pitchFamily="18" charset="-127"/>
              </a:rPr>
              <a:t>5’1</a:t>
            </a:r>
            <a:r>
              <a:rPr lang="es-ES" sz="1800" b="1" dirty="0" smtClean="0">
                <a:latin typeface="Batang" panose="02030600000101010101" pitchFamily="18" charset="-127"/>
                <a:ea typeface="Batang" panose="02030600000101010101" pitchFamily="18" charset="-127"/>
              </a:rPr>
              <a:t>), </a:t>
            </a:r>
            <a:r>
              <a:rPr lang="es-ES" sz="1800" b="1" dirty="0">
                <a:latin typeface="Batang" panose="02030600000101010101" pitchFamily="18" charset="-127"/>
                <a:ea typeface="Batang" panose="02030600000101010101" pitchFamily="18" charset="-127"/>
              </a:rPr>
              <a:t>sobre todo con el </a:t>
            </a:r>
            <a:r>
              <a:rPr lang="es-ES" sz="1800" b="1" dirty="0" smtClean="0">
                <a:latin typeface="Batang" panose="02030600000101010101" pitchFamily="18" charset="-127"/>
                <a:ea typeface="Batang" panose="02030600000101010101" pitchFamily="18" charset="-127"/>
              </a:rPr>
              <a:t>lote del producto de menor concentración </a:t>
            </a:r>
            <a:r>
              <a:rPr lang="es-ES" sz="1800" b="1" dirty="0">
                <a:latin typeface="Batang" panose="02030600000101010101" pitchFamily="18" charset="-127"/>
                <a:ea typeface="Batang" panose="02030600000101010101" pitchFamily="18" charset="-127"/>
              </a:rPr>
              <a:t>(5,8</a:t>
            </a:r>
            <a:r>
              <a:rPr lang="es-ES" sz="1800" b="1" dirty="0" smtClean="0">
                <a:latin typeface="Batang" panose="02030600000101010101" pitchFamily="18" charset="-127"/>
                <a:ea typeface="Batang" panose="02030600000101010101" pitchFamily="18" charset="-127"/>
              </a:rPr>
              <a:t>).</a:t>
            </a:r>
            <a:endParaRPr lang="es-ES" sz="1800" b="1" dirty="0">
              <a:latin typeface="Batang" panose="02030600000101010101" pitchFamily="18" charset="-127"/>
              <a:ea typeface="Batang" panose="02030600000101010101" pitchFamily="18" charset="-127"/>
            </a:endParaRPr>
          </a:p>
          <a:p>
            <a:pPr marL="0" indent="0">
              <a:buNone/>
            </a:pPr>
            <a:endParaRPr lang="es-ES" sz="1800" u="sng" dirty="0">
              <a:solidFill>
                <a:srgbClr val="FF0000"/>
              </a:solidFill>
              <a:latin typeface="Batang" panose="02030600000101010101" pitchFamily="18" charset="-127"/>
              <a:ea typeface="Batang" panose="02030600000101010101" pitchFamily="18" charset="-127"/>
            </a:endParaRPr>
          </a:p>
          <a:p>
            <a:pPr>
              <a:buFont typeface="Courier New" panose="02070309020205020404" pitchFamily="49" charset="0"/>
              <a:buChar char="o"/>
            </a:pPr>
            <a:r>
              <a:rPr lang="es-ES" sz="1800" u="sng" dirty="0" smtClean="0">
                <a:latin typeface="Batang" panose="02030600000101010101" pitchFamily="18" charset="-127"/>
                <a:ea typeface="Batang" panose="02030600000101010101" pitchFamily="18" charset="-127"/>
              </a:rPr>
              <a:t>Fertilidad</a:t>
            </a:r>
            <a:r>
              <a:rPr lang="es-ES" sz="1800" dirty="0" smtClean="0">
                <a:latin typeface="Batang" panose="02030600000101010101" pitchFamily="18" charset="-127"/>
                <a:ea typeface="Batang" panose="02030600000101010101" pitchFamily="18" charset="-127"/>
              </a:rPr>
              <a:t>:</a:t>
            </a:r>
            <a:endParaRPr lang="es-ES" sz="1800" u="sng" dirty="0">
              <a:latin typeface="Batang" panose="02030600000101010101" pitchFamily="18" charset="-127"/>
              <a:ea typeface="Batang" panose="02030600000101010101" pitchFamily="18" charset="-127"/>
            </a:endParaRPr>
          </a:p>
          <a:p>
            <a:pPr lvl="1"/>
            <a:r>
              <a:rPr lang="es-ES" sz="1800" dirty="0" smtClean="0">
                <a:solidFill>
                  <a:schemeClr val="tx1"/>
                </a:solidFill>
                <a:latin typeface="Batang" panose="02030600000101010101" pitchFamily="18" charset="-127"/>
                <a:ea typeface="Batang" panose="02030600000101010101" pitchFamily="18" charset="-127"/>
              </a:rPr>
              <a:t>Lote 1: 90,9% con </a:t>
            </a:r>
            <a:r>
              <a:rPr lang="es-ES" sz="1800" dirty="0">
                <a:solidFill>
                  <a:schemeClr val="tx1"/>
                </a:solidFill>
                <a:latin typeface="Batang" panose="02030600000101010101" pitchFamily="18" charset="-127"/>
                <a:ea typeface="Batang" panose="02030600000101010101" pitchFamily="18" charset="-127"/>
              </a:rPr>
              <a:t>solo una repetición de celo sobre </a:t>
            </a:r>
            <a:r>
              <a:rPr lang="es-ES" sz="1800" dirty="0" smtClean="0">
                <a:solidFill>
                  <a:schemeClr val="tx1"/>
                </a:solidFill>
                <a:latin typeface="Batang" panose="02030600000101010101" pitchFamily="18" charset="-127"/>
                <a:ea typeface="Batang" panose="02030600000101010101" pitchFamily="18" charset="-127"/>
              </a:rPr>
              <a:t>11 </a:t>
            </a:r>
            <a:r>
              <a:rPr lang="es-ES" sz="1800" dirty="0">
                <a:solidFill>
                  <a:schemeClr val="tx1"/>
                </a:solidFill>
                <a:latin typeface="Batang" panose="02030600000101010101" pitchFamily="18" charset="-127"/>
                <a:ea typeface="Batang" panose="02030600000101010101" pitchFamily="18" charset="-127"/>
              </a:rPr>
              <a:t>cerdas. </a:t>
            </a:r>
            <a:endParaRPr lang="es-ES" sz="1800" dirty="0" smtClean="0">
              <a:solidFill>
                <a:schemeClr val="tx1"/>
              </a:solidFill>
              <a:latin typeface="Batang" panose="02030600000101010101" pitchFamily="18" charset="-127"/>
              <a:ea typeface="Batang" panose="02030600000101010101" pitchFamily="18" charset="-127"/>
            </a:endParaRPr>
          </a:p>
          <a:p>
            <a:pPr lvl="1"/>
            <a:r>
              <a:rPr lang="es-ES" sz="1800" dirty="0" smtClean="0">
                <a:solidFill>
                  <a:schemeClr val="tx1"/>
                </a:solidFill>
                <a:latin typeface="Batang" panose="02030600000101010101" pitchFamily="18" charset="-127"/>
                <a:ea typeface="Batang" panose="02030600000101010101" pitchFamily="18" charset="-127"/>
              </a:rPr>
              <a:t>Lote 2: </a:t>
            </a:r>
            <a:r>
              <a:rPr lang="es-ES" sz="1800" dirty="0">
                <a:solidFill>
                  <a:schemeClr val="tx1"/>
                </a:solidFill>
                <a:latin typeface="Batang" panose="02030600000101010101" pitchFamily="18" charset="-127"/>
                <a:ea typeface="Batang" panose="02030600000101010101" pitchFamily="18" charset="-127"/>
              </a:rPr>
              <a:t>66,66% con un tamaño de </a:t>
            </a:r>
            <a:r>
              <a:rPr lang="es-ES" sz="1800" dirty="0" smtClean="0">
                <a:solidFill>
                  <a:schemeClr val="tx1"/>
                </a:solidFill>
                <a:latin typeface="Batang" panose="02030600000101010101" pitchFamily="18" charset="-127"/>
                <a:ea typeface="Batang" panose="02030600000101010101" pitchFamily="18" charset="-127"/>
              </a:rPr>
              <a:t>muestra </a:t>
            </a:r>
            <a:r>
              <a:rPr lang="es-ES" sz="1800" dirty="0">
                <a:solidFill>
                  <a:schemeClr val="tx1"/>
                </a:solidFill>
                <a:latin typeface="Batang" panose="02030600000101010101" pitchFamily="18" charset="-127"/>
                <a:ea typeface="Batang" panose="02030600000101010101" pitchFamily="18" charset="-127"/>
              </a:rPr>
              <a:t>de 9 </a:t>
            </a:r>
            <a:r>
              <a:rPr lang="es-ES" sz="1800" dirty="0" smtClean="0">
                <a:solidFill>
                  <a:schemeClr val="tx1"/>
                </a:solidFill>
                <a:latin typeface="Batang" panose="02030600000101010101" pitchFamily="18" charset="-127"/>
                <a:ea typeface="Batang" panose="02030600000101010101" pitchFamily="18" charset="-127"/>
              </a:rPr>
              <a:t>cerdas.</a:t>
            </a:r>
          </a:p>
          <a:p>
            <a:pPr lvl="1" algn="just"/>
            <a:r>
              <a:rPr lang="es-ES" sz="1800" dirty="0" smtClean="0">
                <a:solidFill>
                  <a:schemeClr val="tx1"/>
                </a:solidFill>
                <a:latin typeface="Batang" panose="02030600000101010101" pitchFamily="18" charset="-127"/>
                <a:ea typeface="Batang" panose="02030600000101010101" pitchFamily="18" charset="-127"/>
              </a:rPr>
              <a:t>Lote control: </a:t>
            </a:r>
            <a:r>
              <a:rPr lang="es-ES" sz="1800" dirty="0">
                <a:solidFill>
                  <a:schemeClr val="tx1"/>
                </a:solidFill>
                <a:latin typeface="Batang" panose="02030600000101010101" pitchFamily="18" charset="-127"/>
                <a:ea typeface="Batang" panose="02030600000101010101" pitchFamily="18" charset="-127"/>
              </a:rPr>
              <a:t>solo 4 cerdas estaban </a:t>
            </a:r>
            <a:r>
              <a:rPr lang="es-ES" sz="1800" dirty="0" smtClean="0">
                <a:solidFill>
                  <a:schemeClr val="tx1"/>
                </a:solidFill>
                <a:latin typeface="Batang" panose="02030600000101010101" pitchFamily="18" charset="-127"/>
                <a:ea typeface="Batang" panose="02030600000101010101" pitchFamily="18" charset="-127"/>
              </a:rPr>
              <a:t>preñadas (100%). Sin embargo, este dato no es significativo al haber sido baja el resto de animales del lote o no haber llegado a los 21 días de gestación.</a:t>
            </a:r>
          </a:p>
          <a:p>
            <a:pPr marL="0" indent="0">
              <a:buNone/>
            </a:pPr>
            <a:endParaRPr lang="es-ES" dirty="0"/>
          </a:p>
        </p:txBody>
      </p:sp>
      <p:pic>
        <p:nvPicPr>
          <p:cNvPr id="4" name="3 Imagen" descr="Resultado de imagen de centro tecnologico agropecuario cinco vill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5" name="20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6" name="5 Imagen" descr="Imagen relacionad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7" name="6 Imagen" descr="Resultado de imagen de esmedagr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8" name="Picture 2" descr="Resultado de imagen de facultad veterinaria uniza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3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r>
              <a:rPr lang="es-ES" sz="1800" u="sng" dirty="0" smtClean="0">
                <a:latin typeface="Batang" panose="02030600000101010101" pitchFamily="18" charset="-127"/>
                <a:ea typeface="Batang" panose="02030600000101010101" pitchFamily="18" charset="-127"/>
              </a:rPr>
              <a:t>Resultados productivos al parto</a:t>
            </a:r>
            <a:r>
              <a:rPr lang="es-ES" sz="1800" dirty="0" smtClean="0">
                <a:latin typeface="Batang" panose="02030600000101010101" pitchFamily="18" charset="-127"/>
                <a:ea typeface="Batang" panose="02030600000101010101" pitchFamily="18" charset="-127"/>
              </a:rPr>
              <a:t>: más NV en grupo control (17,3) y NM similares en todos los </a:t>
            </a:r>
            <a:r>
              <a:rPr lang="es-ES" sz="1800" dirty="0">
                <a:latin typeface="Batang" panose="02030600000101010101" pitchFamily="18" charset="-127"/>
                <a:ea typeface="Batang" panose="02030600000101010101" pitchFamily="18" charset="-127"/>
              </a:rPr>
              <a:t>g</a:t>
            </a:r>
            <a:r>
              <a:rPr lang="es-ES" sz="1800" dirty="0" smtClean="0">
                <a:latin typeface="Batang" panose="02030600000101010101" pitchFamily="18" charset="-127"/>
                <a:ea typeface="Batang" panose="02030600000101010101" pitchFamily="18" charset="-127"/>
              </a:rPr>
              <a:t>rupos (1,8-1,9).</a:t>
            </a:r>
          </a:p>
          <a:p>
            <a:r>
              <a:rPr lang="es-ES" sz="1800" u="sng" dirty="0" smtClean="0">
                <a:latin typeface="Batang" panose="02030600000101010101" pitchFamily="18" charset="-127"/>
                <a:ea typeface="Batang" panose="02030600000101010101" pitchFamily="18" charset="-127"/>
              </a:rPr>
              <a:t>Resultados productivos al destete</a:t>
            </a:r>
            <a:r>
              <a:rPr lang="es-ES" sz="1800" dirty="0" smtClean="0">
                <a:latin typeface="Batang" panose="02030600000101010101" pitchFamily="18" charset="-127"/>
                <a:ea typeface="Batang" panose="02030600000101010101" pitchFamily="18" charset="-127"/>
              </a:rPr>
              <a:t>: de media, el lote control fue el que más lechones destetó (13,4). </a:t>
            </a:r>
          </a:p>
          <a:p>
            <a:endParaRPr lang="es-ES" sz="2000" dirty="0">
              <a:solidFill>
                <a:srgbClr val="FF0000"/>
              </a:solidFill>
              <a:latin typeface="Batang" panose="02030600000101010101" pitchFamily="18" charset="-127"/>
              <a:ea typeface="Batang" panose="02030600000101010101" pitchFamily="18" charset="-127"/>
            </a:endParaRPr>
          </a:p>
          <a:p>
            <a:endParaRPr lang="es-ES" sz="2000" dirty="0" smtClean="0">
              <a:solidFill>
                <a:srgbClr val="FF0000"/>
              </a:solidFill>
              <a:latin typeface="Batang" panose="02030600000101010101" pitchFamily="18" charset="-127"/>
              <a:ea typeface="Batang" panose="02030600000101010101" pitchFamily="18" charset="-127"/>
            </a:endParaRPr>
          </a:p>
          <a:p>
            <a:endParaRPr lang="es-ES" sz="2000" dirty="0">
              <a:solidFill>
                <a:srgbClr val="FF0000"/>
              </a:solidFill>
              <a:latin typeface="Batang" panose="02030600000101010101" pitchFamily="18" charset="-127"/>
              <a:ea typeface="Batang" panose="02030600000101010101" pitchFamily="18" charset="-127"/>
            </a:endParaRPr>
          </a:p>
          <a:p>
            <a:endParaRPr lang="es-ES" sz="2000" dirty="0" smtClean="0">
              <a:solidFill>
                <a:srgbClr val="FF0000"/>
              </a:solidFill>
              <a:latin typeface="Batang" panose="02030600000101010101" pitchFamily="18" charset="-127"/>
              <a:ea typeface="Batang" panose="02030600000101010101" pitchFamily="18" charset="-127"/>
            </a:endParaRPr>
          </a:p>
          <a:p>
            <a:pPr marL="0" indent="0">
              <a:buNone/>
            </a:pPr>
            <a:r>
              <a:rPr lang="es-ES" sz="2000" dirty="0" smtClean="0">
                <a:latin typeface="Batang" panose="02030600000101010101" pitchFamily="18" charset="-127"/>
                <a:ea typeface="Batang" panose="02030600000101010101" pitchFamily="18" charset="-127"/>
              </a:rPr>
              <a:t>   ** </a:t>
            </a:r>
            <a:r>
              <a:rPr lang="es-ES" sz="1400" dirty="0" smtClean="0">
                <a:latin typeface="Batang" panose="02030600000101010101" pitchFamily="18" charset="-127"/>
                <a:ea typeface="Batang" panose="02030600000101010101" pitchFamily="18" charset="-127"/>
              </a:rPr>
              <a:t>Tamaño de muestra no representativo</a:t>
            </a:r>
            <a:endParaRPr lang="es-ES" sz="1400" dirty="0">
              <a:latin typeface="Batang" panose="02030600000101010101" pitchFamily="18" charset="-127"/>
              <a:ea typeface="Batang" panose="02030600000101010101" pitchFamily="18" charset="-127"/>
            </a:endParaRPr>
          </a:p>
          <a:p>
            <a:r>
              <a:rPr lang="es-ES" sz="2000" dirty="0" smtClean="0">
                <a:latin typeface="Batang" panose="02030600000101010101" pitchFamily="18" charset="-127"/>
                <a:ea typeface="Batang" panose="02030600000101010101" pitchFamily="18" charset="-127"/>
              </a:rPr>
              <a:t>L</a:t>
            </a:r>
            <a:r>
              <a:rPr lang="es-ES" sz="1800" dirty="0" smtClean="0">
                <a:latin typeface="Batang" panose="02030600000101010101" pitchFamily="18" charset="-127"/>
                <a:ea typeface="Batang" panose="02030600000101010101" pitchFamily="18" charset="-127"/>
              </a:rPr>
              <a:t>os índices resultantes del uso de las </a:t>
            </a:r>
            <a:r>
              <a:rPr lang="es-ES" sz="1800" dirty="0">
                <a:latin typeface="Batang" panose="02030600000101010101" pitchFamily="18" charset="-127"/>
                <a:ea typeface="Batang" panose="02030600000101010101" pitchFamily="18" charset="-127"/>
              </a:rPr>
              <a:t>2</a:t>
            </a:r>
            <a:r>
              <a:rPr lang="es-ES" sz="1800" dirty="0" smtClean="0">
                <a:latin typeface="Batang" panose="02030600000101010101" pitchFamily="18" charset="-127"/>
                <a:ea typeface="Batang" panose="02030600000101010101" pitchFamily="18" charset="-127"/>
              </a:rPr>
              <a:t> variantes de ACIDSOW de esta anualidad presentaron unos </a:t>
            </a:r>
            <a:r>
              <a:rPr lang="es-ES" sz="1800" b="1" dirty="0" smtClean="0">
                <a:latin typeface="Batang" panose="02030600000101010101" pitchFamily="18" charset="-127"/>
                <a:ea typeface="Batang" panose="02030600000101010101" pitchFamily="18" charset="-127"/>
              </a:rPr>
              <a:t>parámetros más altos que la prueba anterior</a:t>
            </a:r>
            <a:r>
              <a:rPr lang="es-ES" sz="1800" dirty="0" smtClean="0">
                <a:latin typeface="Batang" panose="02030600000101010101" pitchFamily="18" charset="-127"/>
                <a:ea typeface="Batang" panose="02030600000101010101" pitchFamily="18" charset="-127"/>
              </a:rPr>
              <a:t>, en los que se presentaba menor nº NV (13,96), NM (1,22) y destetados (10,51).</a:t>
            </a:r>
            <a:endParaRPr lang="es-ES" sz="1800" dirty="0">
              <a:latin typeface="Batang" panose="02030600000101010101" pitchFamily="18" charset="-127"/>
              <a:ea typeface="Batang" panose="02030600000101010101" pitchFamily="18" charset="-127"/>
            </a:endParaRPr>
          </a:p>
        </p:txBody>
      </p:sp>
      <p:sp>
        <p:nvSpPr>
          <p:cNvPr id="4" name="1 Título"/>
          <p:cNvSpPr>
            <a:spLocks noGrp="1"/>
          </p:cNvSpPr>
          <p:nvPr>
            <p:ph type="title"/>
          </p:nvPr>
        </p:nvSpPr>
        <p:spPr/>
        <p:txBody>
          <a:bodyPr>
            <a:normAutofit/>
          </a:bodyPr>
          <a:lstStyle/>
          <a:p>
            <a:pPr lvl="0" algn="ctr">
              <a:spcBef>
                <a:spcPts val="0"/>
              </a:spcBef>
            </a:pPr>
            <a:r>
              <a:rPr lang="es-ES" sz="4800" dirty="0">
                <a:solidFill>
                  <a:srgbClr val="000000"/>
                </a:solidFill>
                <a:latin typeface="Bernard MT Condensed" panose="02050806060905020404" pitchFamily="18" charset="0"/>
              </a:rPr>
              <a:t>RESULTADOS</a:t>
            </a:r>
            <a:endParaRPr lang="es-ES" sz="3600" dirty="0"/>
          </a:p>
        </p:txBody>
      </p:sp>
      <p:pic>
        <p:nvPicPr>
          <p:cNvPr id="5"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Tabla"/>
          <p:cNvGraphicFramePr>
            <a:graphicFrameLocks noGrp="1"/>
          </p:cNvGraphicFramePr>
          <p:nvPr>
            <p:extLst>
              <p:ext uri="{D42A27DB-BD31-4B8C-83A1-F6EECF244321}">
                <p14:modId xmlns:p14="http://schemas.microsoft.com/office/powerpoint/2010/main" val="3957575873"/>
              </p:ext>
            </p:extLst>
          </p:nvPr>
        </p:nvGraphicFramePr>
        <p:xfrm>
          <a:off x="611560" y="2636912"/>
          <a:ext cx="7760036" cy="1463040"/>
        </p:xfrm>
        <a:graphic>
          <a:graphicData uri="http://schemas.openxmlformats.org/drawingml/2006/table">
            <a:tbl>
              <a:tblPr firstRow="1" firstCol="1" bandRow="1">
                <a:tableStyleId>{FABFCF23-3B69-468F-B69F-88F6DE6A72F2}</a:tableStyleId>
              </a:tblPr>
              <a:tblGrid>
                <a:gridCol w="1295633">
                  <a:extLst>
                    <a:ext uri="{9D8B030D-6E8A-4147-A177-3AD203B41FA5}">
                      <a16:colId xmlns:a16="http://schemas.microsoft.com/office/drawing/2014/main" val="20000"/>
                    </a:ext>
                  </a:extLst>
                </a:gridCol>
                <a:gridCol w="1236741">
                  <a:extLst>
                    <a:ext uri="{9D8B030D-6E8A-4147-A177-3AD203B41FA5}">
                      <a16:colId xmlns:a16="http://schemas.microsoft.com/office/drawing/2014/main" val="20001"/>
                    </a:ext>
                  </a:extLst>
                </a:gridCol>
                <a:gridCol w="1177848">
                  <a:extLst>
                    <a:ext uri="{9D8B030D-6E8A-4147-A177-3AD203B41FA5}">
                      <a16:colId xmlns:a16="http://schemas.microsoft.com/office/drawing/2014/main" val="20002"/>
                    </a:ext>
                  </a:extLst>
                </a:gridCol>
                <a:gridCol w="1413418">
                  <a:extLst>
                    <a:ext uri="{9D8B030D-6E8A-4147-A177-3AD203B41FA5}">
                      <a16:colId xmlns:a16="http://schemas.microsoft.com/office/drawing/2014/main" val="20003"/>
                    </a:ext>
                  </a:extLst>
                </a:gridCol>
                <a:gridCol w="1413418">
                  <a:extLst>
                    <a:ext uri="{9D8B030D-6E8A-4147-A177-3AD203B41FA5}">
                      <a16:colId xmlns:a16="http://schemas.microsoft.com/office/drawing/2014/main" val="20004"/>
                    </a:ext>
                  </a:extLst>
                </a:gridCol>
                <a:gridCol w="1222978">
                  <a:extLst>
                    <a:ext uri="{9D8B030D-6E8A-4147-A177-3AD203B41FA5}">
                      <a16:colId xmlns:a16="http://schemas.microsoft.com/office/drawing/2014/main" val="20005"/>
                    </a:ext>
                  </a:extLst>
                </a:gridCol>
              </a:tblGrid>
              <a:tr h="130175">
                <a:tc>
                  <a:txBody>
                    <a:bodyPr/>
                    <a:lstStyle/>
                    <a:p>
                      <a:pPr>
                        <a:lnSpc>
                          <a:spcPct val="150000"/>
                        </a:lnSpc>
                      </a:pPr>
                      <a:endParaRPr lang="es-ES" sz="1600" dirty="0">
                        <a:effectLst/>
                        <a:latin typeface="+mn-lt"/>
                      </a:endParaRPr>
                    </a:p>
                  </a:txBody>
                  <a:tcPr marL="68580" marR="68580" marT="0" marB="0"/>
                </a:tc>
                <a:tc>
                  <a:txBody>
                    <a:bodyPr/>
                    <a:lstStyle/>
                    <a:p>
                      <a:pPr algn="ctr">
                        <a:lnSpc>
                          <a:spcPct val="150000"/>
                        </a:lnSpc>
                        <a:spcAft>
                          <a:spcPts val="0"/>
                        </a:spcAft>
                      </a:pPr>
                      <a:r>
                        <a:rPr lang="es-ES_tradnl" sz="1600" dirty="0">
                          <a:effectLst/>
                          <a:latin typeface="+mn-lt"/>
                        </a:rPr>
                        <a:t>NV</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a:effectLst/>
                          <a:latin typeface="+mn-lt"/>
                        </a:rPr>
                        <a:t>NM</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a:effectLst/>
                          <a:latin typeface="+mn-lt"/>
                        </a:rPr>
                        <a:t>Destetados</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 sz="1600" dirty="0" smtClean="0">
                          <a:effectLst/>
                          <a:latin typeface="+mn-lt"/>
                          <a:ea typeface="Times New Roman"/>
                        </a:rPr>
                        <a:t>Bajas</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smtClean="0">
                          <a:solidFill>
                            <a:schemeClr val="bg1"/>
                          </a:solidFill>
                          <a:effectLst/>
                          <a:latin typeface="+mn-lt"/>
                          <a:ea typeface="+mn-ea"/>
                        </a:rPr>
                        <a:t>Fertilidad</a:t>
                      </a:r>
                      <a:endParaRPr lang="es-ES" sz="1600" dirty="0">
                        <a:solidFill>
                          <a:schemeClr val="bg1"/>
                        </a:solidFill>
                        <a:effectLst/>
                        <a:latin typeface="+mn-lt"/>
                        <a:ea typeface="Times New Roman"/>
                      </a:endParaRPr>
                    </a:p>
                  </a:txBody>
                  <a:tcPr marL="68580" marR="68580" marT="0" marB="0"/>
                </a:tc>
                <a:extLst>
                  <a:ext uri="{0D108BD9-81ED-4DB2-BD59-A6C34878D82A}">
                    <a16:rowId xmlns:a16="http://schemas.microsoft.com/office/drawing/2014/main" val="10000"/>
                  </a:ext>
                </a:extLst>
              </a:tr>
              <a:tr h="130175">
                <a:tc>
                  <a:txBody>
                    <a:bodyPr/>
                    <a:lstStyle/>
                    <a:p>
                      <a:pPr algn="ctr">
                        <a:lnSpc>
                          <a:spcPct val="150000"/>
                        </a:lnSpc>
                        <a:spcAft>
                          <a:spcPts val="0"/>
                        </a:spcAft>
                      </a:pPr>
                      <a:r>
                        <a:rPr lang="es-ES_tradnl" sz="1600" b="0" dirty="0">
                          <a:effectLst/>
                          <a:latin typeface="+mn-lt"/>
                        </a:rPr>
                        <a:t>Lote </a:t>
                      </a:r>
                      <a:r>
                        <a:rPr lang="es-ES_tradnl" sz="1600" b="0" dirty="0" smtClean="0">
                          <a:effectLst/>
                          <a:latin typeface="+mn-lt"/>
                        </a:rPr>
                        <a:t>1</a:t>
                      </a:r>
                      <a:endParaRPr lang="es-ES" sz="1600" b="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smtClean="0">
                          <a:effectLst/>
                          <a:latin typeface="+mn-lt"/>
                        </a:rPr>
                        <a:t>16,55</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smtClean="0">
                          <a:effectLst/>
                          <a:latin typeface="+mn-lt"/>
                        </a:rPr>
                        <a:t>1,91</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smtClean="0">
                          <a:effectLst/>
                          <a:latin typeface="+mn-lt"/>
                        </a:rPr>
                        <a:t>12,09</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 sz="1600" dirty="0" smtClean="0">
                          <a:effectLst/>
                          <a:latin typeface="+mn-lt"/>
                          <a:ea typeface="Times New Roman"/>
                        </a:rPr>
                        <a:t>1,72</a:t>
                      </a:r>
                      <a:endParaRPr lang="es-ES" sz="1600" dirty="0">
                        <a:effectLst/>
                        <a:latin typeface="+mn-lt"/>
                        <a:ea typeface="Times New Roman"/>
                      </a:endParaRPr>
                    </a:p>
                  </a:txBody>
                  <a:tcPr marL="68580" marR="68580" marT="0" marB="0"/>
                </a:tc>
                <a:tc>
                  <a:txBody>
                    <a:bodyPr/>
                    <a:lstStyle/>
                    <a:p>
                      <a:pPr algn="ctr"/>
                      <a:r>
                        <a:rPr lang="es-ES" sz="1600" b="0" dirty="0" smtClean="0"/>
                        <a:t>90,9%</a:t>
                      </a:r>
                      <a:endParaRPr lang="es-ES" sz="1600" b="0" dirty="0"/>
                    </a:p>
                  </a:txBody>
                  <a:tcPr marL="68580" marR="68580" marT="0" marB="0" anchor="ctr"/>
                </a:tc>
                <a:extLst>
                  <a:ext uri="{0D108BD9-81ED-4DB2-BD59-A6C34878D82A}">
                    <a16:rowId xmlns:a16="http://schemas.microsoft.com/office/drawing/2014/main" val="10001"/>
                  </a:ext>
                </a:extLst>
              </a:tr>
              <a:tr h="136525">
                <a:tc>
                  <a:txBody>
                    <a:bodyPr/>
                    <a:lstStyle/>
                    <a:p>
                      <a:pPr algn="ctr">
                        <a:lnSpc>
                          <a:spcPct val="150000"/>
                        </a:lnSpc>
                        <a:spcAft>
                          <a:spcPts val="0"/>
                        </a:spcAft>
                      </a:pPr>
                      <a:r>
                        <a:rPr lang="es-ES_tradnl" sz="1600" b="0" dirty="0">
                          <a:effectLst/>
                          <a:latin typeface="+mn-lt"/>
                        </a:rPr>
                        <a:t>Lote </a:t>
                      </a:r>
                      <a:r>
                        <a:rPr lang="es-ES_tradnl" sz="1600" b="0" dirty="0" smtClean="0">
                          <a:effectLst/>
                          <a:latin typeface="+mn-lt"/>
                        </a:rPr>
                        <a:t>2</a:t>
                      </a:r>
                      <a:endParaRPr lang="es-ES" sz="1600" b="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smtClean="0">
                          <a:effectLst/>
                          <a:latin typeface="+mn-lt"/>
                        </a:rPr>
                        <a:t>17,08</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smtClean="0">
                          <a:effectLst/>
                          <a:latin typeface="+mn-lt"/>
                          <a:ea typeface="+mn-ea"/>
                        </a:rPr>
                        <a:t>1,91</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_tradnl" sz="1600" dirty="0" smtClean="0">
                          <a:effectLst/>
                          <a:latin typeface="+mn-lt"/>
                          <a:ea typeface="+mn-ea"/>
                        </a:rPr>
                        <a:t>12,83</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 sz="1600" dirty="0" smtClean="0">
                          <a:effectLst/>
                          <a:latin typeface="+mn-lt"/>
                          <a:ea typeface="Times New Roman"/>
                        </a:rPr>
                        <a:t>1,66</a:t>
                      </a:r>
                      <a:endParaRPr lang="es-ES" sz="1600" dirty="0">
                        <a:effectLst/>
                        <a:latin typeface="+mn-lt"/>
                        <a:ea typeface="Times New Roman"/>
                      </a:endParaRPr>
                    </a:p>
                  </a:txBody>
                  <a:tcPr marL="68580" marR="68580" marT="0" marB="0"/>
                </a:tc>
                <a:tc>
                  <a:txBody>
                    <a:bodyPr/>
                    <a:lstStyle/>
                    <a:p>
                      <a:pPr algn="ctr"/>
                      <a:r>
                        <a:rPr lang="es-ES" sz="1600" b="0" dirty="0" smtClean="0"/>
                        <a:t>66,66%</a:t>
                      </a:r>
                      <a:endParaRPr lang="es-ES" sz="1600" b="0" dirty="0"/>
                    </a:p>
                  </a:txBody>
                  <a:tcPr marL="68580" marR="68580" marT="0" marB="0" anchor="ctr"/>
                </a:tc>
                <a:extLst>
                  <a:ext uri="{0D108BD9-81ED-4DB2-BD59-A6C34878D82A}">
                    <a16:rowId xmlns:a16="http://schemas.microsoft.com/office/drawing/2014/main" val="10002"/>
                  </a:ext>
                </a:extLst>
              </a:tr>
              <a:tr h="136525">
                <a:tc>
                  <a:txBody>
                    <a:bodyPr/>
                    <a:lstStyle/>
                    <a:p>
                      <a:pPr algn="ctr">
                        <a:lnSpc>
                          <a:spcPct val="150000"/>
                        </a:lnSpc>
                        <a:spcAft>
                          <a:spcPts val="0"/>
                        </a:spcAft>
                      </a:pPr>
                      <a:r>
                        <a:rPr lang="es-ES" sz="1600" b="0" dirty="0" smtClean="0">
                          <a:effectLst/>
                          <a:latin typeface="+mn-lt"/>
                          <a:ea typeface="Times New Roman"/>
                        </a:rPr>
                        <a:t>Control</a:t>
                      </a:r>
                      <a:endParaRPr lang="es-ES" sz="1600" b="0" dirty="0">
                        <a:effectLst/>
                        <a:latin typeface="+mn-lt"/>
                        <a:ea typeface="Times New Roman"/>
                      </a:endParaRPr>
                    </a:p>
                  </a:txBody>
                  <a:tcPr marL="68580" marR="68580" marT="0" marB="0"/>
                </a:tc>
                <a:tc>
                  <a:txBody>
                    <a:bodyPr/>
                    <a:lstStyle/>
                    <a:p>
                      <a:pPr algn="ctr">
                        <a:lnSpc>
                          <a:spcPct val="150000"/>
                        </a:lnSpc>
                        <a:spcAft>
                          <a:spcPts val="0"/>
                        </a:spcAft>
                      </a:pPr>
                      <a:r>
                        <a:rPr lang="es-ES" sz="1600" dirty="0" smtClean="0">
                          <a:solidFill>
                            <a:srgbClr val="FF0000"/>
                          </a:solidFill>
                          <a:effectLst/>
                          <a:latin typeface="+mn-lt"/>
                          <a:ea typeface="Times New Roman"/>
                        </a:rPr>
                        <a:t>17,3</a:t>
                      </a:r>
                      <a:endParaRPr lang="es-ES" sz="1600" dirty="0">
                        <a:solidFill>
                          <a:srgbClr val="FF0000"/>
                        </a:solidFill>
                        <a:effectLst/>
                        <a:latin typeface="+mn-lt"/>
                        <a:ea typeface="Times New Roman"/>
                      </a:endParaRPr>
                    </a:p>
                  </a:txBody>
                  <a:tcPr marL="68580" marR="68580" marT="0" marB="0"/>
                </a:tc>
                <a:tc>
                  <a:txBody>
                    <a:bodyPr/>
                    <a:lstStyle/>
                    <a:p>
                      <a:pPr algn="ctr">
                        <a:lnSpc>
                          <a:spcPct val="150000"/>
                        </a:lnSpc>
                        <a:spcAft>
                          <a:spcPts val="0"/>
                        </a:spcAft>
                      </a:pPr>
                      <a:r>
                        <a:rPr lang="es-ES" sz="1600" dirty="0" smtClean="0">
                          <a:effectLst/>
                          <a:latin typeface="+mn-lt"/>
                          <a:ea typeface="Times New Roman"/>
                        </a:rPr>
                        <a:t>1,8</a:t>
                      </a:r>
                      <a:endParaRPr lang="es-ES" sz="1600" dirty="0">
                        <a:effectLst/>
                        <a:latin typeface="+mn-lt"/>
                        <a:ea typeface="Times New Roman"/>
                      </a:endParaRPr>
                    </a:p>
                  </a:txBody>
                  <a:tcPr marL="68580" marR="68580" marT="0" marB="0"/>
                </a:tc>
                <a:tc>
                  <a:txBody>
                    <a:bodyPr/>
                    <a:lstStyle/>
                    <a:p>
                      <a:pPr algn="ctr">
                        <a:lnSpc>
                          <a:spcPct val="150000"/>
                        </a:lnSpc>
                        <a:spcAft>
                          <a:spcPts val="0"/>
                        </a:spcAft>
                      </a:pPr>
                      <a:r>
                        <a:rPr lang="es-ES" sz="1600" dirty="0" smtClean="0">
                          <a:solidFill>
                            <a:srgbClr val="FF0000"/>
                          </a:solidFill>
                          <a:effectLst/>
                          <a:latin typeface="+mn-lt"/>
                          <a:ea typeface="Times New Roman"/>
                        </a:rPr>
                        <a:t>13,4</a:t>
                      </a:r>
                      <a:endParaRPr lang="es-ES" sz="1600" dirty="0">
                        <a:solidFill>
                          <a:srgbClr val="FF0000"/>
                        </a:solidFill>
                        <a:effectLst/>
                        <a:latin typeface="+mn-lt"/>
                        <a:ea typeface="Times New Roman"/>
                      </a:endParaRPr>
                    </a:p>
                  </a:txBody>
                  <a:tcPr marL="68580" marR="68580" marT="0" marB="0"/>
                </a:tc>
                <a:tc>
                  <a:txBody>
                    <a:bodyPr/>
                    <a:lstStyle/>
                    <a:p>
                      <a:pPr algn="ctr">
                        <a:lnSpc>
                          <a:spcPct val="150000"/>
                        </a:lnSpc>
                        <a:spcAft>
                          <a:spcPts val="0"/>
                        </a:spcAft>
                      </a:pPr>
                      <a:r>
                        <a:rPr lang="es-ES" sz="1600" dirty="0" smtClean="0">
                          <a:solidFill>
                            <a:srgbClr val="FF0000"/>
                          </a:solidFill>
                          <a:effectLst/>
                          <a:latin typeface="+mn-lt"/>
                          <a:ea typeface="Times New Roman"/>
                        </a:rPr>
                        <a:t>2,7</a:t>
                      </a:r>
                      <a:endParaRPr lang="es-ES" sz="1600" dirty="0">
                        <a:solidFill>
                          <a:srgbClr val="FF0000"/>
                        </a:solidFill>
                        <a:effectLst/>
                        <a:latin typeface="+mn-lt"/>
                        <a:ea typeface="Times New Roman"/>
                      </a:endParaRPr>
                    </a:p>
                  </a:txBody>
                  <a:tcPr marL="68580" marR="68580" marT="0" marB="0"/>
                </a:tc>
                <a:tc>
                  <a:txBody>
                    <a:bodyPr/>
                    <a:lstStyle/>
                    <a:p>
                      <a:pPr algn="ctr">
                        <a:lnSpc>
                          <a:spcPct val="150000"/>
                        </a:lnSpc>
                        <a:spcAft>
                          <a:spcPts val="0"/>
                        </a:spcAft>
                      </a:pPr>
                      <a:r>
                        <a:rPr lang="es-ES" sz="1600" b="0" dirty="0" smtClean="0">
                          <a:effectLst/>
                          <a:latin typeface="+mn-lt"/>
                          <a:ea typeface="Times New Roman"/>
                        </a:rPr>
                        <a:t>100%* *</a:t>
                      </a:r>
                      <a:endParaRPr lang="es-ES" sz="1600" b="0" dirty="0">
                        <a:effectLst/>
                        <a:latin typeface="+mn-lt"/>
                        <a:ea typeface="Times New Roman"/>
                      </a:endParaRPr>
                    </a:p>
                  </a:txBody>
                  <a:tcPr marL="68580" marR="68580" marT="0" marB="0" anchor="ctr"/>
                </a:tc>
                <a:extLst>
                  <a:ext uri="{0D108BD9-81ED-4DB2-BD59-A6C34878D82A}">
                    <a16:rowId xmlns:a16="http://schemas.microsoft.com/office/drawing/2014/main" val="10003"/>
                  </a:ext>
                </a:extLst>
              </a:tr>
            </a:tbl>
          </a:graphicData>
        </a:graphic>
      </p:graphicFrame>
      <p:pic>
        <p:nvPicPr>
          <p:cNvPr id="8" name="7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9"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0" name="9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1" name="10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2"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65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a:solidFill>
                  <a:srgbClr val="000000"/>
                </a:solidFill>
                <a:latin typeface="Bernard MT Condensed" panose="02050806060905020404" pitchFamily="18" charset="0"/>
              </a:rPr>
              <a:t>RESULTADOS</a:t>
            </a:r>
            <a:endParaRPr lang="es-ES" sz="4800" b="1" dirty="0">
              <a:latin typeface="Bernard MT Condensed" panose="02050806060905020404" pitchFamily="18" charset="0"/>
            </a:endParaRPr>
          </a:p>
        </p:txBody>
      </p:sp>
      <p:sp>
        <p:nvSpPr>
          <p:cNvPr id="3" name="2 Marcador de contenido"/>
          <p:cNvSpPr>
            <a:spLocks noGrp="1"/>
          </p:cNvSpPr>
          <p:nvPr>
            <p:ph sz="quarter" idx="1"/>
          </p:nvPr>
        </p:nvSpPr>
        <p:spPr/>
        <p:txBody>
          <a:bodyPr>
            <a:normAutofit/>
          </a:bodyPr>
          <a:lstStyle/>
          <a:p>
            <a:r>
              <a:rPr lang="es-ES" sz="1800" dirty="0" smtClean="0">
                <a:latin typeface="Batang" panose="02030600000101010101" pitchFamily="18" charset="-127"/>
                <a:ea typeface="Batang" panose="02030600000101010101" pitchFamily="18" charset="-127"/>
              </a:rPr>
              <a:t>Desarrollo de </a:t>
            </a:r>
            <a:r>
              <a:rPr lang="es-ES" sz="1800" dirty="0">
                <a:latin typeface="Batang" panose="02030600000101010101" pitchFamily="18" charset="-127"/>
                <a:ea typeface="Batang" panose="02030600000101010101" pitchFamily="18" charset="-127"/>
              </a:rPr>
              <a:t>protocolos de </a:t>
            </a:r>
            <a:r>
              <a:rPr lang="es-ES" sz="1800" b="1" dirty="0">
                <a:latin typeface="Batang" panose="02030600000101010101" pitchFamily="18" charset="-127"/>
                <a:ea typeface="Batang" panose="02030600000101010101" pitchFamily="18" charset="-127"/>
              </a:rPr>
              <a:t>doble dilución </a:t>
            </a:r>
            <a:r>
              <a:rPr lang="es-ES" sz="1800" dirty="0">
                <a:latin typeface="Batang" panose="02030600000101010101" pitchFamily="18" charset="-127"/>
                <a:ea typeface="Batang" panose="02030600000101010101" pitchFamily="18" charset="-127"/>
              </a:rPr>
              <a:t>para incorporar estas nuevas estrategias </a:t>
            </a:r>
            <a:r>
              <a:rPr lang="es-ES" sz="1800" dirty="0" smtClean="0">
                <a:latin typeface="Batang" panose="02030600000101010101" pitchFamily="18" charset="-127"/>
                <a:ea typeface="Batang" panose="02030600000101010101" pitchFamily="18" charset="-127"/>
              </a:rPr>
              <a:t>en vías de </a:t>
            </a:r>
            <a:r>
              <a:rPr lang="es-ES" sz="1800" dirty="0">
                <a:latin typeface="Batang" panose="02030600000101010101" pitchFamily="18" charset="-127"/>
                <a:ea typeface="Batang" panose="02030600000101010101" pitchFamily="18" charset="-127"/>
              </a:rPr>
              <a:t>una mejor optimización de la </a:t>
            </a:r>
            <a:r>
              <a:rPr lang="es-ES" sz="1800" dirty="0" smtClean="0">
                <a:latin typeface="Batang" panose="02030600000101010101" pitchFamily="18" charset="-127"/>
                <a:ea typeface="Batang" panose="02030600000101010101" pitchFamily="18" charset="-127"/>
              </a:rPr>
              <a:t>inseminación.</a:t>
            </a:r>
          </a:p>
          <a:p>
            <a:pPr marL="0" indent="0">
              <a:buNone/>
            </a:pPr>
            <a:endParaRPr lang="es-ES" sz="1800" dirty="0">
              <a:latin typeface="Batang" panose="02030600000101010101" pitchFamily="18" charset="-127"/>
              <a:ea typeface="Batang" panose="02030600000101010101" pitchFamily="18" charset="-127"/>
            </a:endParaRPr>
          </a:p>
          <a:p>
            <a:pPr>
              <a:spcAft>
                <a:spcPts val="1200"/>
              </a:spcAft>
            </a:pPr>
            <a:r>
              <a:rPr lang="es-ES" sz="1800" dirty="0" smtClean="0">
                <a:latin typeface="Batang" panose="02030600000101010101" pitchFamily="18" charset="-127"/>
                <a:ea typeface="Batang" panose="02030600000101010101" pitchFamily="18" charset="-127"/>
              </a:rPr>
              <a:t>La DOBLE DILUCIÓN permite:</a:t>
            </a:r>
          </a:p>
          <a:p>
            <a:pPr lvl="1"/>
            <a:r>
              <a:rPr lang="es-ES" sz="1800" b="1" dirty="0" smtClean="0">
                <a:solidFill>
                  <a:schemeClr val="tx1"/>
                </a:solidFill>
                <a:latin typeface="Batang" panose="02030600000101010101" pitchFamily="18" charset="-127"/>
                <a:ea typeface="Batang" panose="02030600000101010101" pitchFamily="18" charset="-127"/>
              </a:rPr>
              <a:t>   nº </a:t>
            </a:r>
            <a:r>
              <a:rPr lang="es-ES" sz="1800" b="1" dirty="0">
                <a:solidFill>
                  <a:schemeClr val="tx1"/>
                </a:solidFill>
                <a:latin typeface="Batang" panose="02030600000101010101" pitchFamily="18" charset="-127"/>
                <a:ea typeface="Batang" panose="02030600000101010101" pitchFamily="18" charset="-127"/>
              </a:rPr>
              <a:t>cerdas que se van a poder inseminar con un </a:t>
            </a:r>
            <a:r>
              <a:rPr lang="es-ES" sz="1800" b="1" dirty="0" smtClean="0">
                <a:solidFill>
                  <a:schemeClr val="tx1"/>
                </a:solidFill>
                <a:latin typeface="Batang" panose="02030600000101010101" pitchFamily="18" charset="-127"/>
                <a:ea typeface="Batang" panose="02030600000101010101" pitchFamily="18" charset="-127"/>
              </a:rPr>
              <a:t>eyaculado.</a:t>
            </a:r>
          </a:p>
          <a:p>
            <a:pPr marL="274320" lvl="1" indent="0">
              <a:buNone/>
            </a:pPr>
            <a:endParaRPr lang="es-ES" sz="1800" b="1" dirty="0" smtClean="0">
              <a:solidFill>
                <a:schemeClr val="tx1"/>
              </a:solidFill>
              <a:latin typeface="Batang" panose="02030600000101010101" pitchFamily="18" charset="-127"/>
              <a:ea typeface="Batang" panose="02030600000101010101" pitchFamily="18" charset="-127"/>
            </a:endParaRPr>
          </a:p>
          <a:p>
            <a:pPr lvl="1"/>
            <a:r>
              <a:rPr lang="es-ES" sz="1800" b="1" dirty="0" smtClean="0">
                <a:solidFill>
                  <a:schemeClr val="tx1"/>
                </a:solidFill>
                <a:latin typeface="Batang" panose="02030600000101010101" pitchFamily="18" charset="-127"/>
                <a:ea typeface="Batang" panose="02030600000101010101" pitchFamily="18" charset="-127"/>
              </a:rPr>
              <a:t>Efectiva conservación</a:t>
            </a:r>
            <a:r>
              <a:rPr lang="es-ES" sz="1800" dirty="0" smtClean="0">
                <a:solidFill>
                  <a:schemeClr val="tx1"/>
                </a:solidFill>
                <a:latin typeface="Batang" panose="02030600000101010101" pitchFamily="18" charset="-127"/>
                <a:ea typeface="Batang" panose="02030600000101010101" pitchFamily="18" charset="-127"/>
              </a:rPr>
              <a:t>.</a:t>
            </a:r>
          </a:p>
        </p:txBody>
      </p:sp>
      <p:sp>
        <p:nvSpPr>
          <p:cNvPr id="4" name="3 Flecha abajo"/>
          <p:cNvSpPr/>
          <p:nvPr/>
        </p:nvSpPr>
        <p:spPr>
          <a:xfrm rot="10800000">
            <a:off x="1073813" y="2924944"/>
            <a:ext cx="1800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221088"/>
            <a:ext cx="5161272" cy="186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7 Imagen" descr="Resultado de imagen de centro tecnologico agropecuario cinco villa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9" name="20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0" name="9 Imagen" descr="Imagen relacionad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1" name="10 Imagen" descr="Resultado de imagen de esmedagr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2" name="Picture 2" descr="Resultado de imagen de facultad veterinaria uniza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70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a:solidFill>
                  <a:srgbClr val="000000"/>
                </a:solidFill>
                <a:latin typeface="Bernard MT Condensed" panose="02050806060905020404" pitchFamily="18" charset="0"/>
              </a:rPr>
              <a:t>RESULTADOS</a:t>
            </a:r>
            <a:endParaRPr lang="es-ES" sz="4800" b="1" dirty="0">
              <a:latin typeface="Bernard MT Condensed" panose="02050806060905020404" pitchFamily="18" charset="0"/>
            </a:endParaRPr>
          </a:p>
        </p:txBody>
      </p:sp>
      <p:sp>
        <p:nvSpPr>
          <p:cNvPr id="3" name="2 Marcador de contenido"/>
          <p:cNvSpPr>
            <a:spLocks noGrp="1"/>
          </p:cNvSpPr>
          <p:nvPr>
            <p:ph sz="quarter" idx="1"/>
          </p:nvPr>
        </p:nvSpPr>
        <p:spPr>
          <a:xfrm>
            <a:off x="457200" y="1219200"/>
            <a:ext cx="8229600" cy="5018112"/>
          </a:xfrm>
        </p:spPr>
        <p:txBody>
          <a:bodyPr>
            <a:normAutofit/>
          </a:bodyPr>
          <a:lstStyle/>
          <a:p>
            <a:pPr marL="0" indent="0">
              <a:buNone/>
            </a:pPr>
            <a:endParaRPr lang="es-ES" sz="1100" dirty="0" smtClean="0">
              <a:latin typeface="Batang" panose="02030600000101010101" pitchFamily="18" charset="-127"/>
              <a:ea typeface="Batang" panose="02030600000101010101" pitchFamily="18" charset="-127"/>
            </a:endParaRPr>
          </a:p>
          <a:p>
            <a:pPr marL="0" indent="0">
              <a:buNone/>
            </a:pPr>
            <a:r>
              <a:rPr lang="es-ES" sz="2000" dirty="0" smtClean="0">
                <a:latin typeface="Batang" panose="02030600000101010101" pitchFamily="18" charset="-127"/>
                <a:ea typeface="Batang" panose="02030600000101010101" pitchFamily="18" charset="-127"/>
              </a:rPr>
              <a:t>Modificación y optimización del protocolo de fabricación de las dosis:</a:t>
            </a:r>
          </a:p>
          <a:p>
            <a:pPr marL="0" indent="0">
              <a:buNone/>
            </a:pPr>
            <a:endParaRPr lang="es-ES" sz="2000" dirty="0" smtClean="0">
              <a:latin typeface="Batang" panose="02030600000101010101" pitchFamily="18" charset="-127"/>
              <a:ea typeface="Batang" panose="02030600000101010101" pitchFamily="18" charset="-127"/>
            </a:endParaRPr>
          </a:p>
          <a:p>
            <a:r>
              <a:rPr lang="es-ES" sz="1800" b="1" dirty="0" smtClean="0">
                <a:latin typeface="Batang" panose="02030600000101010101" pitchFamily="18" charset="-127"/>
                <a:ea typeface="Batang" panose="02030600000101010101" pitchFamily="18" charset="-127"/>
              </a:rPr>
              <a:t>Disminuir </a:t>
            </a:r>
            <a:r>
              <a:rPr lang="es-ES" sz="1800" b="1" dirty="0">
                <a:latin typeface="Batang" panose="02030600000101010101" pitchFamily="18" charset="-127"/>
                <a:ea typeface="Batang" panose="02030600000101010101" pitchFamily="18" charset="-127"/>
              </a:rPr>
              <a:t>la actividad metabólica </a:t>
            </a:r>
            <a:r>
              <a:rPr lang="es-ES" sz="1800" dirty="0">
                <a:latin typeface="Batang" panose="02030600000101010101" pitchFamily="18" charset="-127"/>
                <a:ea typeface="Batang" panose="02030600000101010101" pitchFamily="18" charset="-127"/>
              </a:rPr>
              <a:t>(bajar a 15ºC) para mantener:</a:t>
            </a:r>
          </a:p>
          <a:p>
            <a:pPr lvl="1"/>
            <a:r>
              <a:rPr lang="es-ES" sz="1800" dirty="0">
                <a:solidFill>
                  <a:schemeClr val="tx1"/>
                </a:solidFill>
                <a:latin typeface="Batang" panose="02030600000101010101" pitchFamily="18" charset="-127"/>
                <a:ea typeface="Batang" panose="02030600000101010101" pitchFamily="18" charset="-127"/>
              </a:rPr>
              <a:t>Motilidad</a:t>
            </a:r>
          </a:p>
          <a:p>
            <a:pPr lvl="1"/>
            <a:r>
              <a:rPr lang="es-ES" sz="1800" dirty="0" smtClean="0">
                <a:solidFill>
                  <a:schemeClr val="tx1"/>
                </a:solidFill>
                <a:latin typeface="Batang" panose="02030600000101010101" pitchFamily="18" charset="-127"/>
                <a:ea typeface="Batang" panose="02030600000101010101" pitchFamily="18" charset="-127"/>
              </a:rPr>
              <a:t>Vitalidad</a:t>
            </a:r>
          </a:p>
          <a:p>
            <a:pPr marL="274320" lvl="1" indent="0">
              <a:buNone/>
            </a:pPr>
            <a:endParaRPr lang="es-ES" sz="1800" b="1" dirty="0" smtClean="0">
              <a:solidFill>
                <a:schemeClr val="tx1"/>
              </a:solidFill>
              <a:latin typeface="Batang" panose="02030600000101010101" pitchFamily="18" charset="-127"/>
              <a:ea typeface="Batang" panose="02030600000101010101" pitchFamily="18" charset="-127"/>
            </a:endParaRPr>
          </a:p>
          <a:p>
            <a:r>
              <a:rPr lang="es-ES" sz="1800" b="1" dirty="0" smtClean="0">
                <a:latin typeface="Batang" panose="02030600000101010101" pitchFamily="18" charset="-127"/>
                <a:ea typeface="Batang" panose="02030600000101010101" pitchFamily="18" charset="-127"/>
              </a:rPr>
              <a:t>Atemperar</a:t>
            </a:r>
            <a:r>
              <a:rPr lang="es-ES" sz="1800" dirty="0" smtClean="0">
                <a:latin typeface="Batang" panose="02030600000101010101" pitchFamily="18" charset="-127"/>
                <a:ea typeface="Batang" panose="02030600000101010101" pitchFamily="18" charset="-127"/>
              </a:rPr>
              <a:t> </a:t>
            </a:r>
            <a:r>
              <a:rPr lang="es-ES" sz="1800" dirty="0">
                <a:latin typeface="Batang" panose="02030600000101010101" pitchFamily="18" charset="-127"/>
                <a:ea typeface="Batang" panose="02030600000101010101" pitchFamily="18" charset="-127"/>
              </a:rPr>
              <a:t>el diluyente en </a:t>
            </a:r>
            <a:r>
              <a:rPr lang="es-ES" sz="1800" dirty="0" smtClean="0">
                <a:latin typeface="Batang" panose="02030600000101010101" pitchFamily="18" charset="-127"/>
                <a:ea typeface="Batang" panose="02030600000101010101" pitchFamily="18" charset="-127"/>
              </a:rPr>
              <a:t>cada una de las dos mezclas </a:t>
            </a:r>
            <a:r>
              <a:rPr lang="es-ES" sz="1800" dirty="0">
                <a:latin typeface="Batang" panose="02030600000101010101" pitchFamily="18" charset="-127"/>
                <a:ea typeface="Batang" panose="02030600000101010101" pitchFamily="18" charset="-127"/>
              </a:rPr>
              <a:t>con el </a:t>
            </a:r>
            <a:r>
              <a:rPr lang="es-ES" sz="1800" dirty="0" smtClean="0">
                <a:latin typeface="Batang" panose="02030600000101010101" pitchFamily="18" charset="-127"/>
                <a:ea typeface="Batang" panose="02030600000101010101" pitchFamily="18" charset="-127"/>
              </a:rPr>
              <a:t>eyaculado: el primero </a:t>
            </a:r>
            <a:r>
              <a:rPr lang="es-ES" sz="1800" dirty="0">
                <a:latin typeface="Batang" panose="02030600000101010101" pitchFamily="18" charset="-127"/>
                <a:ea typeface="Batang" panose="02030600000101010101" pitchFamily="18" charset="-127"/>
              </a:rPr>
              <a:t>a </a:t>
            </a:r>
            <a:r>
              <a:rPr lang="es-ES" sz="1800" dirty="0" smtClean="0">
                <a:latin typeface="Batang" panose="02030600000101010101" pitchFamily="18" charset="-127"/>
                <a:ea typeface="Batang" panose="02030600000101010101" pitchFamily="18" charset="-127"/>
              </a:rPr>
              <a:t>37ºC </a:t>
            </a:r>
            <a:r>
              <a:rPr lang="es-ES" sz="1800" dirty="0">
                <a:latin typeface="Batang" panose="02030600000101010101" pitchFamily="18" charset="-127"/>
                <a:ea typeface="Batang" panose="02030600000101010101" pitchFamily="18" charset="-127"/>
              </a:rPr>
              <a:t>y el segundo a </a:t>
            </a:r>
            <a:r>
              <a:rPr lang="es-ES" sz="1800" dirty="0" smtClean="0">
                <a:latin typeface="Batang" panose="02030600000101010101" pitchFamily="18" charset="-127"/>
                <a:ea typeface="Batang" panose="02030600000101010101" pitchFamily="18" charset="-127"/>
              </a:rPr>
              <a:t>21-25ºC.</a:t>
            </a:r>
          </a:p>
          <a:p>
            <a:pPr marL="0" indent="0">
              <a:buNone/>
            </a:pPr>
            <a:endParaRPr lang="es-ES" sz="1800" dirty="0" smtClean="0">
              <a:latin typeface="Batang" panose="02030600000101010101" pitchFamily="18" charset="-127"/>
              <a:ea typeface="Batang" panose="02030600000101010101" pitchFamily="18" charset="-127"/>
            </a:endParaRPr>
          </a:p>
          <a:p>
            <a:r>
              <a:rPr lang="es-ES" sz="1800" b="1" dirty="0" smtClean="0">
                <a:latin typeface="Batang" panose="02030600000101010101" pitchFamily="18" charset="-127"/>
                <a:ea typeface="Batang" panose="02030600000101010101" pitchFamily="18" charset="-127"/>
              </a:rPr>
              <a:t>Enfriamiento lento</a:t>
            </a:r>
            <a:r>
              <a:rPr lang="es-ES" sz="1800" dirty="0" smtClean="0">
                <a:latin typeface="Batang" panose="02030600000101010101" pitchFamily="18" charset="-127"/>
                <a:ea typeface="Batang" panose="02030600000101010101" pitchFamily="18" charset="-127"/>
              </a:rPr>
              <a:t>:   </a:t>
            </a:r>
          </a:p>
          <a:p>
            <a:pPr marL="274320" lvl="1" indent="0">
              <a:buNone/>
            </a:pPr>
            <a:r>
              <a:rPr lang="es-ES" sz="1800" dirty="0">
                <a:solidFill>
                  <a:schemeClr val="tx1"/>
                </a:solidFill>
                <a:latin typeface="Batang" panose="02030600000101010101" pitchFamily="18" charset="-127"/>
                <a:ea typeface="Batang" panose="02030600000101010101" pitchFamily="18" charset="-127"/>
              </a:rPr>
              <a:t>D</a:t>
            </a:r>
            <a:r>
              <a:rPr lang="es-ES" sz="1800" dirty="0" smtClean="0">
                <a:solidFill>
                  <a:schemeClr val="tx1"/>
                </a:solidFill>
                <a:latin typeface="Batang" panose="02030600000101010101" pitchFamily="18" charset="-127"/>
                <a:ea typeface="Batang" panose="02030600000101010101" pitchFamily="18" charset="-127"/>
              </a:rPr>
              <a:t>osis </a:t>
            </a:r>
            <a:r>
              <a:rPr lang="es-ES" sz="1800" dirty="0">
                <a:solidFill>
                  <a:schemeClr val="tx1"/>
                </a:solidFill>
                <a:latin typeface="Batang" panose="02030600000101010101" pitchFamily="18" charset="-127"/>
                <a:ea typeface="Batang" panose="02030600000101010101" pitchFamily="18" charset="-127"/>
              </a:rPr>
              <a:t>a </a:t>
            </a:r>
            <a:r>
              <a:rPr lang="es-ES" sz="1800" dirty="0" smtClean="0">
                <a:solidFill>
                  <a:schemeClr val="tx1"/>
                </a:solidFill>
                <a:latin typeface="Batang" panose="02030600000101010101" pitchFamily="18" charset="-127"/>
                <a:ea typeface="Batang" panose="02030600000101010101" pitchFamily="18" charset="-127"/>
              </a:rPr>
              <a:t>Tª </a:t>
            </a:r>
            <a:r>
              <a:rPr lang="es-ES" sz="1800" dirty="0">
                <a:solidFill>
                  <a:schemeClr val="tx1"/>
                </a:solidFill>
                <a:latin typeface="Batang" panose="02030600000101010101" pitchFamily="18" charset="-127"/>
                <a:ea typeface="Batang" panose="02030600000101010101" pitchFamily="18" charset="-127"/>
              </a:rPr>
              <a:t>ambiente </a:t>
            </a:r>
            <a:r>
              <a:rPr lang="es-ES" sz="1800" dirty="0" smtClean="0">
                <a:solidFill>
                  <a:schemeClr val="tx1"/>
                </a:solidFill>
                <a:latin typeface="Batang" panose="02030600000101010101" pitchFamily="18" charset="-127"/>
                <a:ea typeface="Batang" panose="02030600000101010101" pitchFamily="18" charset="-127"/>
              </a:rPr>
              <a:t>hasta </a:t>
            </a:r>
            <a:r>
              <a:rPr lang="es-ES" sz="1800" dirty="0">
                <a:solidFill>
                  <a:schemeClr val="tx1"/>
                </a:solidFill>
                <a:latin typeface="Batang" panose="02030600000101010101" pitchFamily="18" charset="-127"/>
                <a:ea typeface="Batang" panose="02030600000101010101" pitchFamily="18" charset="-127"/>
              </a:rPr>
              <a:t>su introducción en la cámara de </a:t>
            </a:r>
            <a:r>
              <a:rPr lang="es-ES" sz="1800" dirty="0" smtClean="0">
                <a:solidFill>
                  <a:schemeClr val="tx1"/>
                </a:solidFill>
                <a:latin typeface="Batang" panose="02030600000101010101" pitchFamily="18" charset="-127"/>
                <a:ea typeface="Batang" panose="02030600000101010101" pitchFamily="18" charset="-127"/>
              </a:rPr>
              <a:t>conservación.</a:t>
            </a:r>
          </a:p>
          <a:p>
            <a:endParaRPr lang="es-ES" sz="2400" dirty="0"/>
          </a:p>
          <a:p>
            <a:endParaRPr lang="es-ES" dirty="0"/>
          </a:p>
        </p:txBody>
      </p:sp>
      <p:pic>
        <p:nvPicPr>
          <p:cNvPr id="4"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7"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8" name="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9" name="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46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20 Imagen" descr="Resultado de imagen de centro tecnologico agropecuario cinco vill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sp>
        <p:nvSpPr>
          <p:cNvPr id="4" name="3 CuadroTexto"/>
          <p:cNvSpPr txBox="1"/>
          <p:nvPr/>
        </p:nvSpPr>
        <p:spPr>
          <a:xfrm>
            <a:off x="412365" y="332656"/>
            <a:ext cx="8352928" cy="864096"/>
          </a:xfrm>
          <a:prstGeom prst="rect">
            <a:avLst/>
          </a:prstGeom>
          <a:noFill/>
        </p:spPr>
        <p:txBody>
          <a:bodyPr wrap="square" rtlCol="0">
            <a:noAutofit/>
          </a:bodyPr>
          <a:lstStyle/>
          <a:p>
            <a:pPr algn="ctr"/>
            <a:r>
              <a:rPr lang="es-ES" sz="4800" dirty="0" smtClean="0">
                <a:solidFill>
                  <a:srgbClr val="000000"/>
                </a:solidFill>
                <a:latin typeface="Bernard MT Condensed" panose="02050806060905020404" pitchFamily="18" charset="0"/>
              </a:rPr>
              <a:t>MIEMBROS</a:t>
            </a:r>
            <a:endParaRPr lang="es-ES" sz="4800" dirty="0">
              <a:solidFill>
                <a:srgbClr val="000000"/>
              </a:solidFill>
              <a:latin typeface="Bernard MT Condensed" panose="02050806060905020404" pitchFamily="18" charset="0"/>
            </a:endParaRPr>
          </a:p>
        </p:txBody>
      </p:sp>
      <p:pic>
        <p:nvPicPr>
          <p:cNvPr id="6" name="Picture 2" descr="Resultado de imagen de FEAD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14"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5" name="14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6" name="15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7"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pic>
        <p:nvPicPr>
          <p:cNvPr id="12"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228" y="1916833"/>
            <a:ext cx="2353604" cy="1296143"/>
          </a:xfrm>
          <a:prstGeom prst="rect">
            <a:avLst/>
          </a:prstGeom>
          <a:noFill/>
          <a:ln>
            <a:noFill/>
          </a:ln>
          <a:extLst/>
        </p:spPr>
      </p:pic>
      <p:pic>
        <p:nvPicPr>
          <p:cNvPr id="13" name="12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205" y="1916832"/>
            <a:ext cx="2305195" cy="1296142"/>
          </a:xfrm>
          <a:prstGeom prst="rect">
            <a:avLst/>
          </a:prstGeom>
          <a:noFill/>
          <a:ln>
            <a:noFill/>
          </a:ln>
        </p:spPr>
      </p:pic>
      <p:pic>
        <p:nvPicPr>
          <p:cNvPr id="18" name="17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8118" y="1916833"/>
            <a:ext cx="2239986" cy="1296143"/>
          </a:xfrm>
          <a:prstGeom prst="rect">
            <a:avLst/>
          </a:prstGeom>
          <a:noFill/>
          <a:ln>
            <a:noFill/>
          </a:ln>
        </p:spPr>
      </p:pic>
      <p:pic>
        <p:nvPicPr>
          <p:cNvPr id="22" name="Picture 2" descr="Resultado de imagen de facultad veterinaria uniza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647" y="4077072"/>
            <a:ext cx="3986976" cy="1261129"/>
          </a:xfrm>
          <a:prstGeom prst="rect">
            <a:avLst/>
          </a:prstGeom>
          <a:noFill/>
          <a:extLst>
            <a:ext uri="{909E8E84-426E-40DD-AFC4-6F175D3DCCD1}">
              <a14:hiddenFill xmlns:a14="http://schemas.microsoft.com/office/drawing/2010/main">
                <a:solidFill>
                  <a:srgbClr val="FFFFFF"/>
                </a:solidFill>
              </a14:hiddenFill>
            </a:ext>
          </a:extLst>
        </p:spPr>
      </p:pic>
      <p:pic>
        <p:nvPicPr>
          <p:cNvPr id="23" name="22 Imagen" descr="Resultado de imagen de centro tecnologico agropecuario cinco vill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4025" y="4077072"/>
            <a:ext cx="2746287" cy="1296144"/>
          </a:xfrm>
          <a:prstGeom prst="rect">
            <a:avLst/>
          </a:prstGeom>
          <a:noFill/>
          <a:ln>
            <a:noFill/>
          </a:ln>
        </p:spPr>
      </p:pic>
      <p:sp>
        <p:nvSpPr>
          <p:cNvPr id="2" name="1 CuadroTexto"/>
          <p:cNvSpPr txBox="1"/>
          <p:nvPr/>
        </p:nvSpPr>
        <p:spPr>
          <a:xfrm>
            <a:off x="456633" y="1475492"/>
            <a:ext cx="3594254" cy="369332"/>
          </a:xfrm>
          <a:prstGeom prst="rect">
            <a:avLst/>
          </a:prstGeom>
          <a:noFill/>
        </p:spPr>
        <p:txBody>
          <a:bodyPr wrap="none" rtlCol="0">
            <a:spAutoFit/>
          </a:bodyPr>
          <a:lstStyle/>
          <a:p>
            <a:pPr marL="285750" indent="-285750">
              <a:buFont typeface="Wingdings" panose="05000000000000000000" pitchFamily="2" charset="2"/>
              <a:buChar char="§"/>
            </a:pPr>
            <a:r>
              <a:rPr lang="es-ES" b="1" dirty="0" smtClean="0">
                <a:latin typeface="Batang" panose="02030600000101010101" pitchFamily="18" charset="-127"/>
                <a:ea typeface="Batang" panose="02030600000101010101" pitchFamily="18" charset="-127"/>
              </a:rPr>
              <a:t>MIEMBROS BENEFICIARIOS</a:t>
            </a:r>
            <a:endParaRPr lang="es-ES" b="1" dirty="0">
              <a:latin typeface="Batang" panose="02030600000101010101" pitchFamily="18" charset="-127"/>
              <a:ea typeface="Batang" panose="02030600000101010101" pitchFamily="18" charset="-127"/>
            </a:endParaRPr>
          </a:p>
        </p:txBody>
      </p:sp>
      <p:sp>
        <p:nvSpPr>
          <p:cNvPr id="24" name="23 CuadroTexto"/>
          <p:cNvSpPr txBox="1"/>
          <p:nvPr/>
        </p:nvSpPr>
        <p:spPr>
          <a:xfrm>
            <a:off x="490205" y="3707740"/>
            <a:ext cx="4012637" cy="369332"/>
          </a:xfrm>
          <a:prstGeom prst="rect">
            <a:avLst/>
          </a:prstGeom>
          <a:noFill/>
        </p:spPr>
        <p:txBody>
          <a:bodyPr wrap="none" rtlCol="0">
            <a:spAutoFit/>
          </a:bodyPr>
          <a:lstStyle/>
          <a:p>
            <a:pPr marL="285750" indent="-285750">
              <a:buFont typeface="Wingdings" panose="05000000000000000000" pitchFamily="2" charset="2"/>
              <a:buChar char="§"/>
            </a:pPr>
            <a:r>
              <a:rPr lang="es-ES" b="1" dirty="0" smtClean="0">
                <a:latin typeface="Batang" panose="02030600000101010101" pitchFamily="18" charset="-127"/>
                <a:ea typeface="Batang" panose="02030600000101010101" pitchFamily="18" charset="-127"/>
              </a:rPr>
              <a:t>MIEMBROS NO BENEFICIARIOS</a:t>
            </a:r>
            <a:endParaRPr lang="es-ES"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759182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a:solidFill>
                  <a:srgbClr val="000000"/>
                </a:solidFill>
                <a:latin typeface="Bernard MT Condensed" panose="02050806060905020404" pitchFamily="18" charset="0"/>
              </a:rPr>
              <a:t>RESULTADOS</a:t>
            </a:r>
            <a:endParaRPr lang="es-ES" sz="4800" b="1" dirty="0">
              <a:latin typeface="Bernard MT Condensed" panose="02050806060905020404" pitchFamily="18" charset="0"/>
            </a:endParaRPr>
          </a:p>
        </p:txBody>
      </p:sp>
      <p:sp>
        <p:nvSpPr>
          <p:cNvPr id="3" name="2 Marcador de contenido"/>
          <p:cNvSpPr>
            <a:spLocks noGrp="1"/>
          </p:cNvSpPr>
          <p:nvPr>
            <p:ph sz="quarter" idx="1"/>
          </p:nvPr>
        </p:nvSpPr>
        <p:spPr/>
        <p:txBody>
          <a:bodyPr>
            <a:normAutofit/>
          </a:bodyPr>
          <a:lstStyle/>
          <a:p>
            <a:pPr marL="0" indent="0">
              <a:buNone/>
            </a:pPr>
            <a:r>
              <a:rPr lang="es-ES" sz="2000" dirty="0" smtClean="0">
                <a:latin typeface="Batang" panose="02030600000101010101" pitchFamily="18" charset="-127"/>
                <a:ea typeface="Batang" panose="02030600000101010101" pitchFamily="18" charset="-127"/>
              </a:rPr>
              <a:t>Pruebas en laboratorio:</a:t>
            </a:r>
          </a:p>
          <a:p>
            <a:endParaRPr lang="es-ES" sz="2000" dirty="0" smtClean="0">
              <a:latin typeface="Batang" panose="02030600000101010101" pitchFamily="18" charset="-127"/>
              <a:ea typeface="Batang" panose="02030600000101010101" pitchFamily="18" charset="-127"/>
            </a:endParaRPr>
          </a:p>
          <a:p>
            <a:r>
              <a:rPr lang="es-ES" sz="2000" dirty="0" smtClean="0">
                <a:latin typeface="Batang" panose="02030600000101010101" pitchFamily="18" charset="-127"/>
                <a:ea typeface="Batang" panose="02030600000101010101" pitchFamily="18" charset="-127"/>
              </a:rPr>
              <a:t>Se comparó la </a:t>
            </a:r>
            <a:r>
              <a:rPr lang="es-ES" sz="2000" b="1" dirty="0" smtClean="0">
                <a:latin typeface="Batang" panose="02030600000101010101" pitchFamily="18" charset="-127"/>
                <a:ea typeface="Batang" panose="02030600000101010101" pitchFamily="18" charset="-127"/>
              </a:rPr>
              <a:t>doble dilución </a:t>
            </a:r>
            <a:r>
              <a:rPr lang="es-ES" sz="2000" dirty="0" smtClean="0">
                <a:latin typeface="Batang" panose="02030600000101010101" pitchFamily="18" charset="-127"/>
                <a:ea typeface="Batang" panose="02030600000101010101" pitchFamily="18" charset="-127"/>
              </a:rPr>
              <a:t>respecto a la técnica tradicional en cuanto a </a:t>
            </a:r>
            <a:r>
              <a:rPr lang="es-ES" sz="2000" b="1" dirty="0" smtClean="0">
                <a:latin typeface="Batang" panose="02030600000101010101" pitchFamily="18" charset="-127"/>
                <a:ea typeface="Batang" panose="02030600000101010101" pitchFamily="18" charset="-127"/>
              </a:rPr>
              <a:t>motilidad </a:t>
            </a:r>
            <a:r>
              <a:rPr lang="es-ES" sz="2000" b="1" dirty="0">
                <a:latin typeface="Batang" panose="02030600000101010101" pitchFamily="18" charset="-127"/>
                <a:ea typeface="Batang" panose="02030600000101010101" pitchFamily="18" charset="-127"/>
              </a:rPr>
              <a:t>y contaminación </a:t>
            </a:r>
            <a:r>
              <a:rPr lang="es-ES" sz="2000" dirty="0" smtClean="0">
                <a:latin typeface="Batang" panose="02030600000101010101" pitchFamily="18" charset="-127"/>
                <a:ea typeface="Batang" panose="02030600000101010101" pitchFamily="18" charset="-127"/>
              </a:rPr>
              <a:t>a 24h y 72h  </a:t>
            </a:r>
            <a:r>
              <a:rPr lang="es-ES" sz="2000" dirty="0" smtClean="0">
                <a:latin typeface="Batang" panose="02030600000101010101" pitchFamily="18" charset="-127"/>
                <a:ea typeface="Batang" panose="02030600000101010101" pitchFamily="18" charset="-127"/>
                <a:sym typeface="Wingdings" panose="05000000000000000000" pitchFamily="2" charset="2"/>
              </a:rPr>
              <a:t></a:t>
            </a:r>
            <a:r>
              <a:rPr lang="es-ES" sz="2000" dirty="0" smtClean="0">
                <a:latin typeface="Batang" panose="02030600000101010101" pitchFamily="18" charset="-127"/>
                <a:ea typeface="Batang" panose="02030600000101010101" pitchFamily="18" charset="-127"/>
              </a:rPr>
              <a:t>  sin diferencias significativas.</a:t>
            </a:r>
          </a:p>
          <a:p>
            <a:endParaRPr lang="es-ES" sz="2000" dirty="0" smtClean="0">
              <a:latin typeface="Batang" panose="02030600000101010101" pitchFamily="18" charset="-127"/>
              <a:ea typeface="Batang" panose="02030600000101010101" pitchFamily="18" charset="-127"/>
            </a:endParaRPr>
          </a:p>
          <a:p>
            <a:r>
              <a:rPr lang="es-ES" sz="2000" dirty="0" smtClean="0">
                <a:latin typeface="Batang" panose="02030600000101010101" pitchFamily="18" charset="-127"/>
                <a:ea typeface="Batang" panose="02030600000101010101" pitchFamily="18" charset="-127"/>
              </a:rPr>
              <a:t>Pero sí se encontró diferencia en:</a:t>
            </a:r>
          </a:p>
          <a:p>
            <a:pPr lvl="1"/>
            <a:r>
              <a:rPr lang="es-ES" sz="2000" b="1" dirty="0" smtClean="0">
                <a:solidFill>
                  <a:schemeClr val="tx1"/>
                </a:solidFill>
                <a:latin typeface="Batang" panose="02030600000101010101" pitchFamily="18" charset="-127"/>
                <a:ea typeface="Batang" panose="02030600000101010101" pitchFamily="18" charset="-127"/>
              </a:rPr>
              <a:t>Mayor tiempo </a:t>
            </a:r>
            <a:r>
              <a:rPr lang="es-ES" sz="2000" b="1" dirty="0">
                <a:solidFill>
                  <a:schemeClr val="tx1"/>
                </a:solidFill>
                <a:latin typeface="Batang" panose="02030600000101010101" pitchFamily="18" charset="-127"/>
                <a:ea typeface="Batang" panose="02030600000101010101" pitchFamily="18" charset="-127"/>
              </a:rPr>
              <a:t>de </a:t>
            </a:r>
            <a:r>
              <a:rPr lang="es-ES" sz="2000" b="1" dirty="0" smtClean="0">
                <a:solidFill>
                  <a:schemeClr val="tx1"/>
                </a:solidFill>
                <a:latin typeface="Batang" panose="02030600000101010101" pitchFamily="18" charset="-127"/>
                <a:ea typeface="Batang" panose="02030600000101010101" pitchFamily="18" charset="-127"/>
              </a:rPr>
              <a:t>conservación</a:t>
            </a:r>
          </a:p>
          <a:p>
            <a:pPr lvl="1"/>
            <a:r>
              <a:rPr lang="es-ES" sz="2000" dirty="0" smtClean="0">
                <a:solidFill>
                  <a:schemeClr val="tx1"/>
                </a:solidFill>
                <a:latin typeface="Batang" panose="02030600000101010101" pitchFamily="18" charset="-127"/>
                <a:ea typeface="Batang" panose="02030600000101010101" pitchFamily="18" charset="-127"/>
              </a:rPr>
              <a:t>Mejor </a:t>
            </a:r>
            <a:r>
              <a:rPr lang="es-ES" sz="2000" dirty="0">
                <a:solidFill>
                  <a:schemeClr val="tx1"/>
                </a:solidFill>
                <a:latin typeface="Batang" panose="02030600000101010101" pitchFamily="18" charset="-127"/>
                <a:ea typeface="Batang" panose="02030600000101010101" pitchFamily="18" charset="-127"/>
              </a:rPr>
              <a:t>aprovechamiento y optimización de cara </a:t>
            </a:r>
            <a:r>
              <a:rPr lang="es-ES" sz="2000" dirty="0" smtClean="0">
                <a:solidFill>
                  <a:schemeClr val="tx1"/>
                </a:solidFill>
                <a:latin typeface="Batang" panose="02030600000101010101" pitchFamily="18" charset="-127"/>
                <a:ea typeface="Batang" panose="02030600000101010101" pitchFamily="18" charset="-127"/>
              </a:rPr>
              <a:t>a retrasos en </a:t>
            </a:r>
            <a:r>
              <a:rPr lang="es-ES" sz="2000" dirty="0">
                <a:solidFill>
                  <a:schemeClr val="tx1"/>
                </a:solidFill>
                <a:latin typeface="Batang" panose="02030600000101010101" pitchFamily="18" charset="-127"/>
                <a:ea typeface="Batang" panose="02030600000101010101" pitchFamily="18" charset="-127"/>
              </a:rPr>
              <a:t>su </a:t>
            </a:r>
            <a:r>
              <a:rPr lang="es-ES" sz="2000" dirty="0" smtClean="0">
                <a:solidFill>
                  <a:schemeClr val="tx1"/>
                </a:solidFill>
                <a:latin typeface="Batang" panose="02030600000101010101" pitchFamily="18" charset="-127"/>
                <a:ea typeface="Batang" panose="02030600000101010101" pitchFamily="18" charset="-127"/>
              </a:rPr>
              <a:t>transporte y su uso </a:t>
            </a:r>
            <a:r>
              <a:rPr lang="es-ES" sz="2000" dirty="0">
                <a:solidFill>
                  <a:schemeClr val="tx1"/>
                </a:solidFill>
                <a:latin typeface="Batang" panose="02030600000101010101" pitchFamily="18" charset="-127"/>
                <a:ea typeface="Batang" panose="02030600000101010101" pitchFamily="18" charset="-127"/>
              </a:rPr>
              <a:t>posterior</a:t>
            </a:r>
            <a:r>
              <a:rPr lang="es-ES" sz="2000" dirty="0" smtClean="0">
                <a:solidFill>
                  <a:schemeClr val="tx1"/>
                </a:solidFill>
                <a:latin typeface="Batang" panose="02030600000101010101" pitchFamily="18" charset="-127"/>
                <a:ea typeface="Batang" panose="02030600000101010101" pitchFamily="18" charset="-127"/>
              </a:rPr>
              <a:t>.</a:t>
            </a:r>
            <a:endParaRPr lang="es-ES" sz="2000" dirty="0">
              <a:solidFill>
                <a:schemeClr val="tx1"/>
              </a:solidFill>
              <a:latin typeface="Batang" panose="02030600000101010101" pitchFamily="18" charset="-127"/>
              <a:ea typeface="Batang" panose="02030600000101010101" pitchFamily="18" charset="-127"/>
            </a:endParaRPr>
          </a:p>
          <a:p>
            <a:endParaRPr lang="es-ES" dirty="0"/>
          </a:p>
        </p:txBody>
      </p:sp>
      <p:pic>
        <p:nvPicPr>
          <p:cNvPr id="4"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7"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8" name="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9" name="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a:solidFill>
                  <a:srgbClr val="000000"/>
                </a:solidFill>
                <a:latin typeface="Bernard MT Condensed" panose="02050806060905020404" pitchFamily="18" charset="0"/>
              </a:rPr>
              <a:t>RESULTADOS</a:t>
            </a:r>
            <a:endParaRPr lang="es-ES" sz="4800" dirty="0">
              <a:latin typeface="Bernard MT Condensed" panose="02050806060905020404" pitchFamily="18" charset="0"/>
            </a:endParaRPr>
          </a:p>
        </p:txBody>
      </p:sp>
      <p:sp>
        <p:nvSpPr>
          <p:cNvPr id="3" name="2 Marcador de contenido"/>
          <p:cNvSpPr>
            <a:spLocks noGrp="1"/>
          </p:cNvSpPr>
          <p:nvPr>
            <p:ph sz="quarter" idx="1"/>
          </p:nvPr>
        </p:nvSpPr>
        <p:spPr/>
        <p:txBody>
          <a:bodyPr>
            <a:normAutofit/>
          </a:bodyPr>
          <a:lstStyle/>
          <a:p>
            <a:pPr marL="0" indent="0">
              <a:buNone/>
            </a:pPr>
            <a:r>
              <a:rPr lang="es-ES" sz="2000" dirty="0" smtClean="0">
                <a:latin typeface="Batang" panose="02030600000101010101" pitchFamily="18" charset="-127"/>
                <a:ea typeface="Batang" panose="02030600000101010101" pitchFamily="18" charset="-127"/>
              </a:rPr>
              <a:t>Prueba de campo:</a:t>
            </a:r>
          </a:p>
          <a:p>
            <a:r>
              <a:rPr lang="es-ES" sz="2000" dirty="0" smtClean="0">
                <a:latin typeface="Batang" panose="02030600000101010101" pitchFamily="18" charset="-127"/>
                <a:ea typeface="Batang" panose="02030600000101010101" pitchFamily="18" charset="-127"/>
              </a:rPr>
              <a:t>Se probó dosis seminales sometidas a </a:t>
            </a:r>
            <a:r>
              <a:rPr lang="es-ES" sz="2000" b="1" dirty="0" smtClean="0">
                <a:latin typeface="Batang" panose="02030600000101010101" pitchFamily="18" charset="-127"/>
                <a:ea typeface="Batang" panose="02030600000101010101" pitchFamily="18" charset="-127"/>
              </a:rPr>
              <a:t>doble dilución en cerdas </a:t>
            </a:r>
            <a:r>
              <a:rPr lang="es-ES" sz="2000" dirty="0" smtClean="0">
                <a:latin typeface="Batang" panose="02030600000101010101" pitchFamily="18" charset="-127"/>
                <a:ea typeface="Batang" panose="02030600000101010101" pitchFamily="18" charset="-127"/>
              </a:rPr>
              <a:t>para comprobar si potenciaban los resultados y parámetros ligados a la inseminación.</a:t>
            </a:r>
          </a:p>
          <a:p>
            <a:pPr lvl="1"/>
            <a:r>
              <a:rPr lang="es-ES" sz="2000" dirty="0" smtClean="0">
                <a:solidFill>
                  <a:schemeClr val="tx1"/>
                </a:solidFill>
                <a:latin typeface="Batang" panose="02030600000101010101" pitchFamily="18" charset="-127"/>
                <a:ea typeface="Batang" panose="02030600000101010101" pitchFamily="18" charset="-127"/>
              </a:rPr>
              <a:t>frente a un grupo control</a:t>
            </a:r>
          </a:p>
          <a:p>
            <a:pPr lvl="1"/>
            <a:r>
              <a:rPr lang="es-ES" sz="2000" dirty="0" smtClean="0">
                <a:solidFill>
                  <a:schemeClr val="tx1"/>
                </a:solidFill>
                <a:latin typeface="Batang" panose="02030600000101010101" pitchFamily="18" charset="-127"/>
                <a:ea typeface="Batang" panose="02030600000101010101" pitchFamily="18" charset="-127"/>
              </a:rPr>
              <a:t>con </a:t>
            </a:r>
            <a:r>
              <a:rPr lang="es-ES" sz="2000" dirty="0">
                <a:solidFill>
                  <a:schemeClr val="tx1"/>
                </a:solidFill>
                <a:latin typeface="Batang" panose="02030600000101010101" pitchFamily="18" charset="-127"/>
                <a:ea typeface="Batang" panose="02030600000101010101" pitchFamily="18" charset="-127"/>
              </a:rPr>
              <a:t>la misma metodología y en cerdas de las mismas características (nº de parto, condición corporal, estado </a:t>
            </a:r>
            <a:r>
              <a:rPr lang="es-ES" sz="2000" dirty="0" smtClean="0">
                <a:solidFill>
                  <a:schemeClr val="tx1"/>
                </a:solidFill>
                <a:latin typeface="Batang" panose="02030600000101010101" pitchFamily="18" charset="-127"/>
                <a:ea typeface="Batang" panose="02030600000101010101" pitchFamily="18" charset="-127"/>
              </a:rPr>
              <a:t>sanitario...)</a:t>
            </a:r>
          </a:p>
          <a:p>
            <a:r>
              <a:rPr lang="es-ES" sz="2000" dirty="0" smtClean="0">
                <a:latin typeface="Batang" panose="02030600000101010101" pitchFamily="18" charset="-127"/>
                <a:ea typeface="Batang" panose="02030600000101010101" pitchFamily="18" charset="-127"/>
              </a:rPr>
              <a:t>Consiguió </a:t>
            </a:r>
            <a:r>
              <a:rPr lang="es-ES" sz="2000" b="1" dirty="0">
                <a:latin typeface="Batang" panose="02030600000101010101" pitchFamily="18" charset="-127"/>
                <a:ea typeface="Batang" panose="02030600000101010101" pitchFamily="18" charset="-127"/>
              </a:rPr>
              <a:t>mejorar las tasas de fertilidad y prolificidad </a:t>
            </a:r>
            <a:r>
              <a:rPr lang="es-ES" sz="2000" b="1" dirty="0" smtClean="0">
                <a:latin typeface="Batang" panose="02030600000101010101" pitchFamily="18" charset="-127"/>
                <a:ea typeface="Batang" panose="02030600000101010101" pitchFamily="18" charset="-127"/>
              </a:rPr>
              <a:t>entre </a:t>
            </a:r>
            <a:r>
              <a:rPr lang="es-ES" sz="2000" b="1" dirty="0">
                <a:latin typeface="Batang" panose="02030600000101010101" pitchFamily="18" charset="-127"/>
                <a:ea typeface="Batang" panose="02030600000101010101" pitchFamily="18" charset="-127"/>
              </a:rPr>
              <a:t>un 2 y 4</a:t>
            </a:r>
            <a:r>
              <a:rPr lang="es-ES" sz="2000" b="1" dirty="0" smtClean="0">
                <a:latin typeface="Batang" panose="02030600000101010101" pitchFamily="18" charset="-127"/>
                <a:ea typeface="Batang" panose="02030600000101010101" pitchFamily="18" charset="-127"/>
              </a:rPr>
              <a:t>%.</a:t>
            </a:r>
            <a:endParaRPr lang="es-ES" sz="2000" b="1" dirty="0">
              <a:latin typeface="Batang" panose="02030600000101010101" pitchFamily="18" charset="-127"/>
              <a:ea typeface="Batang" panose="02030600000101010101" pitchFamily="18" charset="-127"/>
            </a:endParaRPr>
          </a:p>
          <a:p>
            <a:endParaRPr lang="es-ES" dirty="0"/>
          </a:p>
        </p:txBody>
      </p:sp>
      <p:pic>
        <p:nvPicPr>
          <p:cNvPr id="4"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 t="36342" r="24382" b="2334"/>
          <a:stretch/>
        </p:blipFill>
        <p:spPr bwMode="auto">
          <a:xfrm>
            <a:off x="4644008" y="4581128"/>
            <a:ext cx="2965504" cy="172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6 Imagen" descr="Resultado de imagen de centro tecnologico agropecuario cinco villa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8" name="20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9" name="8 Imagen" descr="Imagen relacionad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0" name="9 Imagen" descr="Resultado de imagen de esmedagr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1" name="Picture 2" descr="Resultado de imagen de facultad veterinaria uniza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8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a:solidFill>
                  <a:srgbClr val="000000"/>
                </a:solidFill>
                <a:latin typeface="Bernard MT Condensed" panose="02050806060905020404" pitchFamily="18" charset="0"/>
              </a:rPr>
              <a:t>RESULTADOS</a:t>
            </a:r>
            <a:endParaRPr lang="es-ES" sz="4800" b="1" dirty="0">
              <a:latin typeface="Bernard MT Condensed" panose="02050806060905020404" pitchFamily="18" charset="0"/>
            </a:endParaRPr>
          </a:p>
        </p:txBody>
      </p:sp>
      <p:sp>
        <p:nvSpPr>
          <p:cNvPr id="3" name="2 Marcador de contenido"/>
          <p:cNvSpPr>
            <a:spLocks noGrp="1"/>
          </p:cNvSpPr>
          <p:nvPr>
            <p:ph sz="quarter" idx="1"/>
          </p:nvPr>
        </p:nvSpPr>
        <p:spPr>
          <a:xfrm>
            <a:off x="457200" y="1219200"/>
            <a:ext cx="8229600" cy="5306144"/>
          </a:xfrm>
          <a:ln>
            <a:noFill/>
          </a:ln>
        </p:spPr>
        <p:txBody>
          <a:bodyPr>
            <a:normAutofit/>
          </a:bodyPr>
          <a:lstStyle/>
          <a:p>
            <a:pPr marL="0" indent="0">
              <a:buNone/>
            </a:pPr>
            <a:r>
              <a:rPr lang="es-ES" sz="2000" b="1" dirty="0" smtClean="0">
                <a:latin typeface="Batang" panose="02030600000101010101" pitchFamily="18" charset="-127"/>
                <a:ea typeface="Batang" panose="02030600000101010101" pitchFamily="18" charset="-127"/>
              </a:rPr>
              <a:t>Tercera vía estratégica: Nuevos protocolos y materiales de inseminación:</a:t>
            </a:r>
          </a:p>
          <a:p>
            <a:pPr>
              <a:buFont typeface="Wingdings" panose="05000000000000000000" pitchFamily="2" charset="2"/>
              <a:buChar char="Ø"/>
            </a:pPr>
            <a:r>
              <a:rPr lang="es-ES" sz="2000" dirty="0" smtClean="0">
                <a:latin typeface="Batang" panose="02030600000101010101" pitchFamily="18" charset="-127"/>
                <a:ea typeface="Batang" panose="02030600000101010101" pitchFamily="18" charset="-127"/>
              </a:rPr>
              <a:t>Modificaciones de los protocolos de inseminación:</a:t>
            </a:r>
          </a:p>
          <a:p>
            <a:pPr marL="268288" indent="0">
              <a:buNone/>
            </a:pPr>
            <a:r>
              <a:rPr lang="es-ES" sz="2000" b="1" dirty="0" smtClean="0">
                <a:latin typeface="Batang" panose="02030600000101010101" pitchFamily="18" charset="-127"/>
                <a:ea typeface="Batang" panose="02030600000101010101" pitchFamily="18" charset="-127"/>
              </a:rPr>
              <a:t>Nuevos catéteres y sondas </a:t>
            </a:r>
            <a:r>
              <a:rPr lang="es-ES" sz="2000" dirty="0" smtClean="0">
                <a:latin typeface="Batang" panose="02030600000101010101" pitchFamily="18" charset="-127"/>
                <a:ea typeface="Batang" panose="02030600000101010101" pitchFamily="18" charset="-127"/>
                <a:sym typeface="Wingdings" panose="05000000000000000000" pitchFamily="2" charset="2"/>
              </a:rPr>
              <a:t> </a:t>
            </a:r>
            <a:r>
              <a:rPr lang="es-ES" sz="2000" dirty="0" smtClean="0">
                <a:solidFill>
                  <a:srgbClr val="FF0000"/>
                </a:solidFill>
                <a:latin typeface="Batang" panose="02030600000101010101" pitchFamily="18" charset="-127"/>
                <a:ea typeface="Batang" panose="02030600000101010101" pitchFamily="18" charset="-127"/>
              </a:rPr>
              <a:t>REDUCIR RIESGOS</a:t>
            </a:r>
            <a:endParaRPr lang="es-ES" sz="2000" dirty="0" smtClean="0">
              <a:latin typeface="Batang" panose="02030600000101010101" pitchFamily="18" charset="-127"/>
              <a:ea typeface="Batang" panose="02030600000101010101" pitchFamily="18" charset="-127"/>
            </a:endParaRPr>
          </a:p>
          <a:p>
            <a:pPr lvl="1">
              <a:buFont typeface="Courier New" panose="02070309020205020404" pitchFamily="49" charset="0"/>
              <a:buChar char="o"/>
            </a:pPr>
            <a:r>
              <a:rPr lang="es-ES" sz="2000" dirty="0" smtClean="0">
                <a:latin typeface="Batang" panose="02030600000101010101" pitchFamily="18" charset="-127"/>
                <a:ea typeface="Batang" panose="02030600000101010101" pitchFamily="18" charset="-127"/>
              </a:rPr>
              <a:t>Se testaron diferentes:</a:t>
            </a:r>
          </a:p>
          <a:p>
            <a:pPr lvl="2">
              <a:buFont typeface="Arial" panose="020B0604020202020204" pitchFamily="34" charset="0"/>
              <a:buChar char="•"/>
            </a:pPr>
            <a:r>
              <a:rPr lang="es-ES" u="sng" dirty="0">
                <a:latin typeface="Batang" panose="02030600000101010101" pitchFamily="18" charset="-127"/>
                <a:ea typeface="Batang" panose="02030600000101010101" pitchFamily="18" charset="-127"/>
              </a:rPr>
              <a:t>M</a:t>
            </a:r>
            <a:r>
              <a:rPr lang="es-ES" u="sng" dirty="0" smtClean="0">
                <a:latin typeface="Batang" panose="02030600000101010101" pitchFamily="18" charset="-127"/>
                <a:ea typeface="Batang" panose="02030600000101010101" pitchFamily="18" charset="-127"/>
              </a:rPr>
              <a:t>ateriales</a:t>
            </a:r>
            <a:r>
              <a:rPr lang="es-ES" dirty="0" smtClean="0">
                <a:latin typeface="Batang" panose="02030600000101010101" pitchFamily="18" charset="-127"/>
                <a:ea typeface="Batang" panose="02030600000101010101" pitchFamily="18" charset="-127"/>
              </a:rPr>
              <a:t>: polietileno, polipropileno…</a:t>
            </a:r>
          </a:p>
          <a:p>
            <a:pPr lvl="2">
              <a:buFont typeface="Arial" panose="020B0604020202020204" pitchFamily="34" charset="0"/>
              <a:buChar char="•"/>
            </a:pPr>
            <a:r>
              <a:rPr lang="es-ES" u="sng" dirty="0">
                <a:latin typeface="Batang" panose="02030600000101010101" pitchFamily="18" charset="-127"/>
                <a:ea typeface="Batang" panose="02030600000101010101" pitchFamily="18" charset="-127"/>
              </a:rPr>
              <a:t>M</a:t>
            </a:r>
            <a:r>
              <a:rPr lang="es-ES" u="sng" dirty="0" smtClean="0">
                <a:latin typeface="Batang" panose="02030600000101010101" pitchFamily="18" charset="-127"/>
                <a:ea typeface="Batang" panose="02030600000101010101" pitchFamily="18" charset="-127"/>
              </a:rPr>
              <a:t>edidas</a:t>
            </a:r>
            <a:r>
              <a:rPr lang="es-ES" dirty="0" smtClean="0">
                <a:latin typeface="Batang" panose="02030600000101010101" pitchFamily="18" charset="-127"/>
                <a:ea typeface="Batang" panose="02030600000101010101" pitchFamily="18" charset="-127"/>
              </a:rPr>
              <a:t>: longitud y grosor</a:t>
            </a:r>
          </a:p>
          <a:p>
            <a:pPr lvl="2">
              <a:buFont typeface="Arial" panose="020B0604020202020204" pitchFamily="34" charset="0"/>
              <a:buChar char="•"/>
            </a:pPr>
            <a:r>
              <a:rPr lang="es-ES" u="sng" dirty="0" smtClean="0">
                <a:latin typeface="Batang" panose="02030600000101010101" pitchFamily="18" charset="-127"/>
                <a:ea typeface="Batang" panose="02030600000101010101" pitchFamily="18" charset="-127"/>
              </a:rPr>
              <a:t>Formas de punta</a:t>
            </a:r>
            <a:endParaRPr lang="es-ES" sz="2000" dirty="0" smtClean="0">
              <a:latin typeface="Batang" panose="02030600000101010101" pitchFamily="18" charset="-127"/>
              <a:ea typeface="Batang" panose="02030600000101010101" pitchFamily="18" charset="-127"/>
            </a:endParaRPr>
          </a:p>
          <a:p>
            <a:pPr lvl="1">
              <a:buFont typeface="Courier New" panose="02070309020205020404" pitchFamily="49" charset="0"/>
              <a:buChar char="o"/>
            </a:pPr>
            <a:r>
              <a:rPr lang="es-ES" sz="2000" dirty="0" smtClean="0">
                <a:latin typeface="Batang" panose="02030600000101010101" pitchFamily="18" charset="-127"/>
                <a:ea typeface="Batang" panose="02030600000101010101" pitchFamily="18" charset="-127"/>
              </a:rPr>
              <a:t>Factores a analizar:</a:t>
            </a:r>
          </a:p>
          <a:p>
            <a:pPr lvl="2">
              <a:buFont typeface="Arial" panose="020B0604020202020204" pitchFamily="34" charset="0"/>
              <a:buChar char="•"/>
            </a:pPr>
            <a:r>
              <a:rPr lang="es-ES" dirty="0" smtClean="0">
                <a:latin typeface="Batang" panose="02030600000101010101" pitchFamily="18" charset="-127"/>
                <a:ea typeface="Batang" panose="02030600000101010101" pitchFamily="18" charset="-127"/>
              </a:rPr>
              <a:t>Facilidad de manejo</a:t>
            </a:r>
          </a:p>
          <a:p>
            <a:pPr lvl="2">
              <a:buFont typeface="Arial" panose="020B0604020202020204" pitchFamily="34" charset="0"/>
              <a:buChar char="•"/>
            </a:pPr>
            <a:r>
              <a:rPr lang="es-ES" dirty="0" smtClean="0">
                <a:latin typeface="Batang" panose="02030600000101010101" pitchFamily="18" charset="-127"/>
                <a:ea typeface="Batang" panose="02030600000101010101" pitchFamily="18" charset="-127"/>
              </a:rPr>
              <a:t>Frecuencia de aparición de sangre en sonda</a:t>
            </a:r>
          </a:p>
          <a:p>
            <a:pPr lvl="2">
              <a:buFont typeface="Arial" panose="020B0604020202020204" pitchFamily="34" charset="0"/>
              <a:buChar char="•"/>
            </a:pPr>
            <a:r>
              <a:rPr lang="es-ES" dirty="0" smtClean="0">
                <a:latin typeface="Batang" panose="02030600000101010101" pitchFamily="18" charset="-127"/>
                <a:ea typeface="Batang" panose="02030600000101010101" pitchFamily="18" charset="-127"/>
              </a:rPr>
              <a:t>Flexibilidad (capacidad de doblamiento)</a:t>
            </a:r>
          </a:p>
          <a:p>
            <a:r>
              <a:rPr lang="es-ES" sz="2200" dirty="0">
                <a:latin typeface="Batang" panose="02030600000101010101" pitchFamily="18" charset="-127"/>
                <a:ea typeface="Batang" panose="02030600000101010101" pitchFamily="18" charset="-127"/>
              </a:rPr>
              <a:t>Se </a:t>
            </a:r>
            <a:r>
              <a:rPr lang="es-ES" sz="2200" dirty="0" smtClean="0">
                <a:latin typeface="Batang" panose="02030600000101010101" pitchFamily="18" charset="-127"/>
                <a:ea typeface="Batang" panose="02030600000101010101" pitchFamily="18" charset="-127"/>
              </a:rPr>
              <a:t>diseñaron varios</a:t>
            </a:r>
            <a:r>
              <a:rPr lang="es-ES" sz="2200" b="1" dirty="0" smtClean="0">
                <a:latin typeface="Batang" panose="02030600000101010101" pitchFamily="18" charset="-127"/>
                <a:ea typeface="Batang" panose="02030600000101010101" pitchFamily="18" charset="-127"/>
              </a:rPr>
              <a:t> prototipos de sonda.</a:t>
            </a:r>
            <a:endParaRPr lang="es-ES" sz="2200" dirty="0">
              <a:latin typeface="Batang" panose="02030600000101010101" pitchFamily="18" charset="-127"/>
              <a:ea typeface="Batang" panose="02030600000101010101" pitchFamily="18" charset="-127"/>
            </a:endParaRPr>
          </a:p>
          <a:p>
            <a:pPr marL="11113" lvl="1" indent="-11113"/>
            <a:endParaRPr lang="es-ES" dirty="0"/>
          </a:p>
        </p:txBody>
      </p:sp>
      <p:pic>
        <p:nvPicPr>
          <p:cNvPr id="4"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7"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8" name="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9" name="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8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92500" lnSpcReduction="10000"/>
          </a:bodyPr>
          <a:lstStyle/>
          <a:p>
            <a:r>
              <a:rPr lang="es-ES" sz="2000" dirty="0" smtClean="0">
                <a:latin typeface="Batang" panose="02030600000101010101" pitchFamily="18" charset="-127"/>
                <a:ea typeface="Batang" panose="02030600000101010101" pitchFamily="18" charset="-127"/>
              </a:rPr>
              <a:t>Las sondas fueron testadas en </a:t>
            </a:r>
            <a:r>
              <a:rPr lang="es-ES" sz="2000" u="sng" dirty="0" smtClean="0">
                <a:latin typeface="Batang" panose="02030600000101010101" pitchFamily="18" charset="-127"/>
                <a:ea typeface="Batang" panose="02030600000101010101" pitchFamily="18" charset="-127"/>
              </a:rPr>
              <a:t>pruebas experimentales sin inseminación</a:t>
            </a:r>
            <a:r>
              <a:rPr lang="es-ES" sz="2000" dirty="0" smtClean="0">
                <a:latin typeface="Batang" panose="02030600000101010101" pitchFamily="18" charset="-127"/>
                <a:ea typeface="Batang" panose="02030600000101010101" pitchFamily="18" charset="-127"/>
              </a:rPr>
              <a:t> para comprobar la facilidad en su introducción y lesiones u observaciones registradas en la cerda. </a:t>
            </a:r>
          </a:p>
          <a:p>
            <a:endParaRPr lang="es-ES" sz="1900" dirty="0" smtClean="0">
              <a:latin typeface="Batang" panose="02030600000101010101" pitchFamily="18" charset="-127"/>
              <a:ea typeface="Batang" panose="02030600000101010101" pitchFamily="18" charset="-127"/>
            </a:endParaRPr>
          </a:p>
          <a:p>
            <a:r>
              <a:rPr lang="es-ES" sz="2000" dirty="0" smtClean="0">
                <a:latin typeface="Batang" panose="02030600000101010101" pitchFamily="18" charset="-127"/>
                <a:ea typeface="Batang" panose="02030600000101010101" pitchFamily="18" charset="-127"/>
              </a:rPr>
              <a:t>Posteriormente se realizó la prueba de campo en cerdas, inseminando a un grupo </a:t>
            </a:r>
            <a:r>
              <a:rPr lang="es-ES" sz="2000" dirty="0">
                <a:latin typeface="Batang" panose="02030600000101010101" pitchFamily="18" charset="-127"/>
                <a:ea typeface="Batang" panose="02030600000101010101" pitchFamily="18" charset="-127"/>
              </a:rPr>
              <a:t>control </a:t>
            </a:r>
            <a:r>
              <a:rPr lang="es-ES" sz="2000" dirty="0" smtClean="0">
                <a:latin typeface="Batang" panose="02030600000101010101" pitchFamily="18" charset="-127"/>
                <a:ea typeface="Batang" panose="02030600000101010101" pitchFamily="18" charset="-127"/>
              </a:rPr>
              <a:t>con la sonda habitual y </a:t>
            </a:r>
            <a:r>
              <a:rPr lang="es-ES" sz="2000" dirty="0">
                <a:latin typeface="Batang" panose="02030600000101010101" pitchFamily="18" charset="-127"/>
                <a:ea typeface="Batang" panose="02030600000101010101" pitchFamily="18" charset="-127"/>
              </a:rPr>
              <a:t>grupo prueba con la nueva sonda</a:t>
            </a:r>
            <a:r>
              <a:rPr lang="es-ES" sz="2000" dirty="0" smtClean="0">
                <a:latin typeface="Batang" panose="02030600000101010101" pitchFamily="18" charset="-127"/>
                <a:ea typeface="Batang" panose="02030600000101010101" pitchFamily="18" charset="-127"/>
              </a:rPr>
              <a:t>.</a:t>
            </a:r>
            <a:r>
              <a:rPr lang="es-ES" sz="2000" dirty="0">
                <a:latin typeface="Batang" panose="02030600000101010101" pitchFamily="18" charset="-127"/>
                <a:ea typeface="Batang" panose="02030600000101010101" pitchFamily="18" charset="-127"/>
              </a:rPr>
              <a:t> </a:t>
            </a:r>
            <a:endParaRPr lang="es-ES" sz="2000" dirty="0" smtClean="0">
              <a:latin typeface="Batang" panose="02030600000101010101" pitchFamily="18" charset="-127"/>
              <a:ea typeface="Batang" panose="02030600000101010101" pitchFamily="18" charset="-127"/>
            </a:endParaRPr>
          </a:p>
          <a:p>
            <a:endParaRPr lang="es-ES" sz="1800" dirty="0" smtClean="0">
              <a:latin typeface="Batang" panose="02030600000101010101" pitchFamily="18" charset="-127"/>
              <a:ea typeface="Batang" panose="02030600000101010101" pitchFamily="18" charset="-127"/>
            </a:endParaRPr>
          </a:p>
          <a:p>
            <a:r>
              <a:rPr lang="es-ES" sz="2000" dirty="0" smtClean="0">
                <a:latin typeface="Batang" panose="02030600000101010101" pitchFamily="18" charset="-127"/>
                <a:ea typeface="Batang" panose="02030600000101010101" pitchFamily="18" charset="-127"/>
              </a:rPr>
              <a:t>El seguimiento de las cerdas incluía anotar los siguientes datos:</a:t>
            </a:r>
          </a:p>
          <a:p>
            <a:pPr lvl="1"/>
            <a:r>
              <a:rPr lang="es-ES" sz="2000" dirty="0" smtClean="0">
                <a:solidFill>
                  <a:schemeClr val="tx1"/>
                </a:solidFill>
                <a:latin typeface="Batang" panose="02030600000101010101" pitchFamily="18" charset="-127"/>
                <a:ea typeface="Batang" panose="02030600000101010101" pitchFamily="18" charset="-127"/>
              </a:rPr>
              <a:t>cuando no se podía introducir la nueva sonda</a:t>
            </a:r>
          </a:p>
          <a:p>
            <a:pPr lvl="1"/>
            <a:r>
              <a:rPr lang="es-ES" sz="2000" dirty="0" smtClean="0">
                <a:solidFill>
                  <a:schemeClr val="tx1"/>
                </a:solidFill>
                <a:latin typeface="Batang" panose="02030600000101010101" pitchFamily="18" charset="-127"/>
                <a:ea typeface="Batang" panose="02030600000101010101" pitchFamily="18" charset="-127"/>
              </a:rPr>
              <a:t>si </a:t>
            </a:r>
            <a:r>
              <a:rPr lang="es-ES" sz="2000" dirty="0">
                <a:solidFill>
                  <a:schemeClr val="tx1"/>
                </a:solidFill>
                <a:latin typeface="Batang" panose="02030600000101010101" pitchFamily="18" charset="-127"/>
                <a:ea typeface="Batang" panose="02030600000101010101" pitchFamily="18" charset="-127"/>
              </a:rPr>
              <a:t>se encontraba dificultad al introducir el catéter o  la sonda</a:t>
            </a:r>
          </a:p>
          <a:p>
            <a:pPr lvl="1"/>
            <a:r>
              <a:rPr lang="es-ES" sz="2000" dirty="0">
                <a:solidFill>
                  <a:schemeClr val="tx1"/>
                </a:solidFill>
                <a:latin typeface="Batang" panose="02030600000101010101" pitchFamily="18" charset="-127"/>
                <a:ea typeface="Batang" panose="02030600000101010101" pitchFamily="18" charset="-127"/>
              </a:rPr>
              <a:t>reflujo durante la inseminación por la vulva o entre ambos catéteres</a:t>
            </a:r>
          </a:p>
          <a:p>
            <a:pPr lvl="1"/>
            <a:r>
              <a:rPr lang="es-ES" sz="2000" dirty="0">
                <a:solidFill>
                  <a:schemeClr val="tx1"/>
                </a:solidFill>
                <a:latin typeface="Batang" panose="02030600000101010101" pitchFamily="18" charset="-127"/>
                <a:ea typeface="Batang" panose="02030600000101010101" pitchFamily="18" charset="-127"/>
              </a:rPr>
              <a:t>sangre en el catéter o en la vulva</a:t>
            </a:r>
          </a:p>
          <a:p>
            <a:pPr lvl="1"/>
            <a:r>
              <a:rPr lang="es-ES" sz="2000" dirty="0">
                <a:solidFill>
                  <a:schemeClr val="tx1"/>
                </a:solidFill>
                <a:latin typeface="Batang" panose="02030600000101010101" pitchFamily="18" charset="-127"/>
                <a:ea typeface="Batang" panose="02030600000101010101" pitchFamily="18" charset="-127"/>
              </a:rPr>
              <a:t>tras haber inseminado, si se veía que la punta estaba doblada.</a:t>
            </a:r>
            <a:r>
              <a:rPr lang="es-ES" sz="2000" dirty="0">
                <a:latin typeface="Batang" panose="02030600000101010101" pitchFamily="18" charset="-127"/>
                <a:ea typeface="Batang" panose="02030600000101010101" pitchFamily="18" charset="-127"/>
              </a:rPr>
              <a:t> </a:t>
            </a:r>
          </a:p>
          <a:p>
            <a:endParaRPr lang="es-ES" dirty="0"/>
          </a:p>
        </p:txBody>
      </p:sp>
      <p:sp>
        <p:nvSpPr>
          <p:cNvPr id="4" name="1 Título"/>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s-ES" sz="4800" dirty="0">
                <a:solidFill>
                  <a:srgbClr val="000000"/>
                </a:solidFill>
                <a:latin typeface="Bernard MT Condensed" panose="02050806060905020404" pitchFamily="18" charset="0"/>
              </a:rPr>
              <a:t>RESULTADOS</a:t>
            </a:r>
            <a:endParaRPr lang="es-ES" sz="4800" dirty="0">
              <a:latin typeface="Bernard MT Condensed" panose="02050806060905020404" pitchFamily="18" charset="0"/>
            </a:endParaRPr>
          </a:p>
        </p:txBody>
      </p:sp>
      <p:pic>
        <p:nvPicPr>
          <p:cNvPr id="5"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8"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9" name="8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0" name="9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1"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68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a:solidFill>
                  <a:srgbClr val="000000"/>
                </a:solidFill>
                <a:latin typeface="Bernard MT Condensed" panose="02050806060905020404" pitchFamily="18" charset="0"/>
              </a:rPr>
              <a:t>RESULTADOS</a:t>
            </a:r>
            <a:endParaRPr lang="es-ES" sz="4800" dirty="0">
              <a:latin typeface="Bernard MT Condensed" panose="02050806060905020404" pitchFamily="18" charset="0"/>
            </a:endParaRPr>
          </a:p>
        </p:txBody>
      </p:sp>
      <p:sp>
        <p:nvSpPr>
          <p:cNvPr id="3" name="2 Marcador de contenido"/>
          <p:cNvSpPr>
            <a:spLocks noGrp="1"/>
          </p:cNvSpPr>
          <p:nvPr>
            <p:ph sz="quarter" idx="1"/>
          </p:nvPr>
        </p:nvSpPr>
        <p:spPr/>
        <p:txBody>
          <a:bodyPr/>
          <a:lstStyle/>
          <a:p>
            <a:pPr marL="0" indent="0">
              <a:buNone/>
            </a:pPr>
            <a:r>
              <a:rPr lang="es-ES_tradnl" sz="2200" dirty="0" smtClean="0">
                <a:latin typeface="Batang" panose="02030600000101010101" pitchFamily="18" charset="-127"/>
                <a:ea typeface="Batang" panose="02030600000101010101" pitchFamily="18" charset="-127"/>
              </a:rPr>
              <a:t>Tras la inseminación, se realizó el seguimiento </a:t>
            </a:r>
            <a:r>
              <a:rPr lang="es-ES_tradnl" sz="2200" dirty="0">
                <a:latin typeface="Batang" panose="02030600000101010101" pitchFamily="18" charset="-127"/>
                <a:ea typeface="Batang" panose="02030600000101010101" pitchFamily="18" charset="-127"/>
              </a:rPr>
              <a:t>posterior de cada </a:t>
            </a:r>
            <a:r>
              <a:rPr lang="es-ES_tradnl" sz="2200" dirty="0" smtClean="0">
                <a:latin typeface="Batang" panose="02030600000101010101" pitchFamily="18" charset="-127"/>
                <a:ea typeface="Batang" panose="02030600000101010101" pitchFamily="18" charset="-127"/>
              </a:rPr>
              <a:t>cerda:</a:t>
            </a:r>
          </a:p>
          <a:p>
            <a:pPr lvl="1"/>
            <a:r>
              <a:rPr lang="es-ES_tradnl" sz="2200" dirty="0" smtClean="0">
                <a:solidFill>
                  <a:schemeClr val="tx1"/>
                </a:solidFill>
                <a:latin typeface="Batang" panose="02030600000101010101" pitchFamily="18" charset="-127"/>
                <a:ea typeface="Batang" panose="02030600000101010101" pitchFamily="18" charset="-127"/>
              </a:rPr>
              <a:t>Fechas de inseminación</a:t>
            </a:r>
          </a:p>
          <a:p>
            <a:pPr lvl="1"/>
            <a:r>
              <a:rPr lang="es-ES_tradnl" sz="2200" dirty="0" smtClean="0">
                <a:solidFill>
                  <a:schemeClr val="tx1"/>
                </a:solidFill>
                <a:latin typeface="Batang" panose="02030600000101010101" pitchFamily="18" charset="-127"/>
                <a:ea typeface="Batang" panose="02030600000101010101" pitchFamily="18" charset="-127"/>
              </a:rPr>
              <a:t>nº macho</a:t>
            </a:r>
          </a:p>
          <a:p>
            <a:pPr lvl="1"/>
            <a:r>
              <a:rPr lang="es-ES_tradnl" sz="2200" dirty="0">
                <a:solidFill>
                  <a:schemeClr val="tx1"/>
                </a:solidFill>
                <a:latin typeface="Batang" panose="02030600000101010101" pitchFamily="18" charset="-127"/>
                <a:ea typeface="Batang" panose="02030600000101010101" pitchFamily="18" charset="-127"/>
              </a:rPr>
              <a:t>T</a:t>
            </a:r>
            <a:r>
              <a:rPr lang="es-ES_tradnl" sz="2200" dirty="0" smtClean="0">
                <a:solidFill>
                  <a:schemeClr val="tx1"/>
                </a:solidFill>
                <a:latin typeface="Batang" panose="02030600000101010101" pitchFamily="18" charset="-127"/>
                <a:ea typeface="Batang" panose="02030600000101010101" pitchFamily="18" charset="-127"/>
              </a:rPr>
              <a:t>ipo </a:t>
            </a:r>
            <a:r>
              <a:rPr lang="es-ES_tradnl" sz="2200" dirty="0">
                <a:solidFill>
                  <a:schemeClr val="tx1"/>
                </a:solidFill>
                <a:latin typeface="Batang" panose="02030600000101010101" pitchFamily="18" charset="-127"/>
                <a:ea typeface="Batang" panose="02030600000101010101" pitchFamily="18" charset="-127"/>
              </a:rPr>
              <a:t>de </a:t>
            </a:r>
            <a:r>
              <a:rPr lang="es-ES_tradnl" sz="2200" dirty="0" smtClean="0">
                <a:solidFill>
                  <a:schemeClr val="tx1"/>
                </a:solidFill>
                <a:latin typeface="Batang" panose="02030600000101010101" pitchFamily="18" charset="-127"/>
                <a:ea typeface="Batang" panose="02030600000101010101" pitchFamily="18" charset="-127"/>
              </a:rPr>
              <a:t>IA</a:t>
            </a:r>
          </a:p>
          <a:p>
            <a:pPr lvl="1"/>
            <a:r>
              <a:rPr lang="es-ES_tradnl" sz="2200" dirty="0">
                <a:solidFill>
                  <a:schemeClr val="tx1"/>
                </a:solidFill>
                <a:latin typeface="Batang" panose="02030600000101010101" pitchFamily="18" charset="-127"/>
                <a:ea typeface="Batang" panose="02030600000101010101" pitchFamily="18" charset="-127"/>
              </a:rPr>
              <a:t>O</a:t>
            </a:r>
            <a:r>
              <a:rPr lang="es-ES_tradnl" sz="2200" dirty="0" smtClean="0">
                <a:solidFill>
                  <a:schemeClr val="tx1"/>
                </a:solidFill>
                <a:latin typeface="Batang" panose="02030600000101010101" pitchFamily="18" charset="-127"/>
                <a:ea typeface="Batang" panose="02030600000101010101" pitchFamily="18" charset="-127"/>
              </a:rPr>
              <a:t>bservaciones </a:t>
            </a:r>
            <a:r>
              <a:rPr lang="es-ES_tradnl" sz="2200" dirty="0">
                <a:solidFill>
                  <a:schemeClr val="tx1"/>
                </a:solidFill>
                <a:latin typeface="Batang" panose="02030600000101010101" pitchFamily="18" charset="-127"/>
                <a:ea typeface="Batang" panose="02030600000101010101" pitchFamily="18" charset="-127"/>
              </a:rPr>
              <a:t>(reflujo, metritis, dificultad de paso, punta doblada, sangrado, </a:t>
            </a:r>
            <a:r>
              <a:rPr lang="es-ES_tradnl" sz="2200" dirty="0" smtClean="0">
                <a:solidFill>
                  <a:schemeClr val="tx1"/>
                </a:solidFill>
                <a:latin typeface="Batang" panose="02030600000101010101" pitchFamily="18" charset="-127"/>
                <a:ea typeface="Batang" panose="02030600000101010101" pitchFamily="18" charset="-127"/>
              </a:rPr>
              <a:t>problemas)</a:t>
            </a:r>
          </a:p>
          <a:p>
            <a:pPr lvl="1"/>
            <a:r>
              <a:rPr lang="es-ES_tradnl" sz="2200" dirty="0" smtClean="0">
                <a:solidFill>
                  <a:schemeClr val="tx1"/>
                </a:solidFill>
                <a:latin typeface="Batang" panose="02030600000101010101" pitchFamily="18" charset="-127"/>
                <a:ea typeface="Batang" panose="02030600000101010101" pitchFamily="18" charset="-127"/>
              </a:rPr>
              <a:t>Edad y peso</a:t>
            </a:r>
          </a:p>
          <a:p>
            <a:pPr lvl="1"/>
            <a:r>
              <a:rPr lang="es-ES_tradnl" sz="2200" dirty="0">
                <a:solidFill>
                  <a:schemeClr val="tx1"/>
                </a:solidFill>
                <a:latin typeface="Batang" panose="02030600000101010101" pitchFamily="18" charset="-127"/>
                <a:ea typeface="Batang" panose="02030600000101010101" pitchFamily="18" charset="-127"/>
              </a:rPr>
              <a:t>T</a:t>
            </a:r>
            <a:r>
              <a:rPr lang="es-ES_tradnl" sz="2200" dirty="0" smtClean="0">
                <a:solidFill>
                  <a:schemeClr val="tx1"/>
                </a:solidFill>
                <a:latin typeface="Batang" panose="02030600000101010101" pitchFamily="18" charset="-127"/>
                <a:ea typeface="Batang" panose="02030600000101010101" pitchFamily="18" charset="-127"/>
              </a:rPr>
              <a:t>iempo IA</a:t>
            </a:r>
          </a:p>
          <a:p>
            <a:pPr lvl="1"/>
            <a:r>
              <a:rPr lang="es-ES_tradnl" sz="2200" dirty="0" smtClean="0">
                <a:solidFill>
                  <a:schemeClr val="tx1"/>
                </a:solidFill>
                <a:latin typeface="Batang" panose="02030600000101010101" pitchFamily="18" charset="-127"/>
                <a:ea typeface="Batang" panose="02030600000101010101" pitchFamily="18" charset="-127"/>
              </a:rPr>
              <a:t>Diagnóstico </a:t>
            </a:r>
            <a:r>
              <a:rPr lang="es-ES_tradnl" sz="2200" dirty="0">
                <a:solidFill>
                  <a:schemeClr val="tx1"/>
                </a:solidFill>
                <a:latin typeface="Batang" panose="02030600000101010101" pitchFamily="18" charset="-127"/>
                <a:ea typeface="Batang" panose="02030600000101010101" pitchFamily="18" charset="-127"/>
              </a:rPr>
              <a:t>de gestación (+/-), fecha </a:t>
            </a:r>
            <a:r>
              <a:rPr lang="es-ES_tradnl" sz="2200" dirty="0" smtClean="0">
                <a:solidFill>
                  <a:schemeClr val="tx1"/>
                </a:solidFill>
                <a:latin typeface="Batang" panose="02030600000101010101" pitchFamily="18" charset="-127"/>
                <a:ea typeface="Batang" panose="02030600000101010101" pitchFamily="18" charset="-127"/>
              </a:rPr>
              <a:t>repetición</a:t>
            </a:r>
          </a:p>
          <a:p>
            <a:pPr lvl="1"/>
            <a:r>
              <a:rPr lang="es-ES_tradnl" sz="2200" dirty="0">
                <a:solidFill>
                  <a:schemeClr val="tx1"/>
                </a:solidFill>
                <a:latin typeface="Batang" panose="02030600000101010101" pitchFamily="18" charset="-127"/>
                <a:ea typeface="Batang" panose="02030600000101010101" pitchFamily="18" charset="-127"/>
              </a:rPr>
              <a:t>B</a:t>
            </a:r>
            <a:r>
              <a:rPr lang="es-ES_tradnl" sz="2200" dirty="0" smtClean="0">
                <a:solidFill>
                  <a:schemeClr val="tx1"/>
                </a:solidFill>
                <a:latin typeface="Batang" panose="02030600000101010101" pitchFamily="18" charset="-127"/>
                <a:ea typeface="Batang" panose="02030600000101010101" pitchFamily="18" charset="-127"/>
              </a:rPr>
              <a:t>aja </a:t>
            </a:r>
            <a:r>
              <a:rPr lang="es-ES_tradnl" sz="2200" dirty="0">
                <a:solidFill>
                  <a:schemeClr val="tx1"/>
                </a:solidFill>
                <a:latin typeface="Batang" panose="02030600000101010101" pitchFamily="18" charset="-127"/>
                <a:ea typeface="Batang" panose="02030600000101010101" pitchFamily="18" charset="-127"/>
              </a:rPr>
              <a:t>(matadero o muerte), causa </a:t>
            </a:r>
            <a:r>
              <a:rPr lang="es-ES_tradnl" sz="2200" dirty="0" smtClean="0">
                <a:solidFill>
                  <a:schemeClr val="tx1"/>
                </a:solidFill>
                <a:latin typeface="Batang" panose="02030600000101010101" pitchFamily="18" charset="-127"/>
                <a:ea typeface="Batang" panose="02030600000101010101" pitchFamily="18" charset="-127"/>
              </a:rPr>
              <a:t>baja</a:t>
            </a:r>
          </a:p>
          <a:p>
            <a:pPr lvl="1"/>
            <a:r>
              <a:rPr lang="es-ES_tradnl" sz="2200" dirty="0" smtClean="0">
                <a:solidFill>
                  <a:schemeClr val="tx1"/>
                </a:solidFill>
                <a:latin typeface="Batang" panose="02030600000101010101" pitchFamily="18" charset="-127"/>
                <a:ea typeface="Batang" panose="02030600000101010101" pitchFamily="18" charset="-127"/>
              </a:rPr>
              <a:t>NV, NM </a:t>
            </a:r>
            <a:r>
              <a:rPr lang="es-ES_tradnl" sz="2200" dirty="0">
                <a:solidFill>
                  <a:schemeClr val="tx1"/>
                </a:solidFill>
                <a:latin typeface="Batang" panose="02030600000101010101" pitchFamily="18" charset="-127"/>
                <a:ea typeface="Batang" panose="02030600000101010101" pitchFamily="18" charset="-127"/>
              </a:rPr>
              <a:t>y </a:t>
            </a:r>
            <a:r>
              <a:rPr lang="es-ES_tradnl" sz="2200" dirty="0" smtClean="0">
                <a:solidFill>
                  <a:schemeClr val="tx1"/>
                </a:solidFill>
                <a:latin typeface="Batang" panose="02030600000101010101" pitchFamily="18" charset="-127"/>
                <a:ea typeface="Batang" panose="02030600000101010101" pitchFamily="18" charset="-127"/>
              </a:rPr>
              <a:t>momificados</a:t>
            </a:r>
            <a:endParaRPr lang="es-ES_tradnl" sz="2200" dirty="0">
              <a:solidFill>
                <a:schemeClr val="tx1"/>
              </a:solidFill>
              <a:latin typeface="Batang" panose="02030600000101010101" pitchFamily="18" charset="-127"/>
              <a:ea typeface="Batang" panose="02030600000101010101" pitchFamily="18" charset="-127"/>
            </a:endParaRPr>
          </a:p>
          <a:p>
            <a:endParaRPr lang="es-ES" dirty="0"/>
          </a:p>
        </p:txBody>
      </p:sp>
      <p:pic>
        <p:nvPicPr>
          <p:cNvPr id="4"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7"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8" name="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9" name="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194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a:solidFill>
                  <a:srgbClr val="000000"/>
                </a:solidFill>
                <a:latin typeface="Bernard MT Condensed" panose="02050806060905020404" pitchFamily="18" charset="0"/>
              </a:rPr>
              <a:t>RESULTADOS</a:t>
            </a:r>
            <a:endParaRPr lang="es-ES" sz="4800" dirty="0">
              <a:latin typeface="Bernard MT Condensed" panose="02050806060905020404" pitchFamily="18" charset="0"/>
            </a:endParaRPr>
          </a:p>
        </p:txBody>
      </p:sp>
      <p:sp>
        <p:nvSpPr>
          <p:cNvPr id="3" name="2 Marcador de contenido"/>
          <p:cNvSpPr>
            <a:spLocks noGrp="1"/>
          </p:cNvSpPr>
          <p:nvPr>
            <p:ph sz="quarter" idx="1"/>
          </p:nvPr>
        </p:nvSpPr>
        <p:spPr/>
        <p:txBody>
          <a:bodyPr>
            <a:normAutofit/>
          </a:bodyPr>
          <a:lstStyle/>
          <a:p>
            <a:pPr algn="just">
              <a:lnSpc>
                <a:spcPct val="120000"/>
              </a:lnSpc>
              <a:spcAft>
                <a:spcPts val="600"/>
              </a:spcAft>
              <a:buFont typeface="Wingdings" panose="05000000000000000000" pitchFamily="2" charset="2"/>
              <a:buChar char="Ø"/>
            </a:pPr>
            <a:endParaRPr lang="es-ES" sz="800" u="sng" dirty="0" smtClean="0">
              <a:latin typeface="Batang" panose="02030600000101010101" pitchFamily="18" charset="-127"/>
              <a:ea typeface="Batang" panose="02030600000101010101" pitchFamily="18" charset="-127"/>
            </a:endParaRPr>
          </a:p>
          <a:p>
            <a:pPr algn="just">
              <a:lnSpc>
                <a:spcPct val="120000"/>
              </a:lnSpc>
              <a:spcAft>
                <a:spcPts val="600"/>
              </a:spcAft>
              <a:buFont typeface="Wingdings" panose="05000000000000000000" pitchFamily="2" charset="2"/>
              <a:buChar char="Ø"/>
            </a:pPr>
            <a:r>
              <a:rPr lang="es-ES" sz="1800" u="sng" dirty="0" smtClean="0">
                <a:latin typeface="Batang" panose="02030600000101010101" pitchFamily="18" charset="-127"/>
                <a:ea typeface="Batang" panose="02030600000101010101" pitchFamily="18" charset="-127"/>
              </a:rPr>
              <a:t>Inseminación y fertilidad a 28 días</a:t>
            </a:r>
            <a:r>
              <a:rPr lang="es-ES" sz="1800" dirty="0" smtClean="0">
                <a:latin typeface="Batang" panose="02030600000101010101" pitchFamily="18" charset="-127"/>
                <a:ea typeface="Batang" panose="02030600000101010101" pitchFamily="18" charset="-127"/>
              </a:rPr>
              <a:t>:</a:t>
            </a:r>
          </a:p>
          <a:p>
            <a:pPr marL="274320" lvl="1" indent="0" algn="just">
              <a:buNone/>
            </a:pPr>
            <a:r>
              <a:rPr lang="es-ES_tradnl" sz="1800" dirty="0" smtClean="0">
                <a:solidFill>
                  <a:schemeClr val="tx1"/>
                </a:solidFill>
                <a:latin typeface="Batang" panose="02030600000101010101" pitchFamily="18" charset="-127"/>
                <a:ea typeface="Batang" panose="02030600000101010101" pitchFamily="18" charset="-127"/>
              </a:rPr>
              <a:t>Número de cerdas incluidas en cada grupo: </a:t>
            </a:r>
          </a:p>
          <a:p>
            <a:pPr marL="617220" lvl="1" indent="-342900" algn="just">
              <a:buFont typeface="Symbol"/>
              <a:buChar char=""/>
            </a:pPr>
            <a:r>
              <a:rPr lang="es-ES_tradnl" sz="1800" dirty="0" smtClean="0">
                <a:solidFill>
                  <a:schemeClr val="tx1"/>
                </a:solidFill>
                <a:latin typeface="Batang" panose="02030600000101010101" pitchFamily="18" charset="-127"/>
                <a:ea typeface="Batang" panose="02030600000101010101" pitchFamily="18" charset="-127"/>
              </a:rPr>
              <a:t>Grupo prueba</a:t>
            </a:r>
            <a:r>
              <a:rPr lang="es-ES_tradnl" sz="1800" dirty="0" smtClean="0">
                <a:solidFill>
                  <a:schemeClr val="tx1"/>
                </a:solidFill>
                <a:latin typeface="Batang" panose="02030600000101010101" pitchFamily="18" charset="-127"/>
                <a:ea typeface="Batang" panose="02030600000101010101" pitchFamily="18" charset="-127"/>
                <a:cs typeface="Arial"/>
                <a:sym typeface="Wingdings"/>
              </a:rPr>
              <a:t></a:t>
            </a:r>
            <a:r>
              <a:rPr lang="es-ES_tradnl" sz="1800" dirty="0" smtClean="0">
                <a:solidFill>
                  <a:schemeClr val="tx1"/>
                </a:solidFill>
                <a:latin typeface="Batang" panose="02030600000101010101" pitchFamily="18" charset="-127"/>
                <a:ea typeface="Batang" panose="02030600000101010101" pitchFamily="18" charset="-127"/>
              </a:rPr>
              <a:t> 54              94,4%fertilidad</a:t>
            </a:r>
          </a:p>
          <a:p>
            <a:pPr marL="617220" lvl="1" indent="-342900" algn="just">
              <a:buFont typeface="Symbol"/>
              <a:buChar char=""/>
            </a:pPr>
            <a:r>
              <a:rPr lang="es-ES_tradnl" sz="1800" dirty="0" smtClean="0">
                <a:solidFill>
                  <a:schemeClr val="tx1"/>
                </a:solidFill>
                <a:latin typeface="Batang" panose="02030600000101010101" pitchFamily="18" charset="-127"/>
                <a:ea typeface="Batang" panose="02030600000101010101" pitchFamily="18" charset="-127"/>
              </a:rPr>
              <a:t>Grupo control </a:t>
            </a:r>
            <a:r>
              <a:rPr lang="es-ES_tradnl" sz="1800" dirty="0" smtClean="0">
                <a:solidFill>
                  <a:schemeClr val="tx1"/>
                </a:solidFill>
                <a:latin typeface="Batang" panose="02030600000101010101" pitchFamily="18" charset="-127"/>
                <a:ea typeface="Batang" panose="02030600000101010101" pitchFamily="18" charset="-127"/>
                <a:cs typeface="Arial"/>
                <a:sym typeface="Wingdings"/>
              </a:rPr>
              <a:t></a:t>
            </a:r>
            <a:r>
              <a:rPr lang="es-ES_tradnl" sz="1800" dirty="0" smtClean="0">
                <a:solidFill>
                  <a:schemeClr val="tx1"/>
                </a:solidFill>
                <a:latin typeface="Batang" panose="02030600000101010101" pitchFamily="18" charset="-127"/>
                <a:ea typeface="Batang" panose="02030600000101010101" pitchFamily="18" charset="-127"/>
              </a:rPr>
              <a:t> 65              90,76% fertilidad</a:t>
            </a:r>
            <a:endParaRPr lang="es-ES" sz="1800" dirty="0" smtClean="0">
              <a:solidFill>
                <a:schemeClr val="tx1"/>
              </a:solidFill>
              <a:latin typeface="Batang" panose="02030600000101010101" pitchFamily="18" charset="-127"/>
              <a:ea typeface="Batang" panose="02030600000101010101" pitchFamily="18" charset="-127"/>
            </a:endParaRPr>
          </a:p>
        </p:txBody>
      </p:sp>
      <p:pic>
        <p:nvPicPr>
          <p:cNvPr id="4"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Tabla"/>
          <p:cNvGraphicFramePr>
            <a:graphicFrameLocks noGrp="1"/>
          </p:cNvGraphicFramePr>
          <p:nvPr>
            <p:extLst>
              <p:ext uri="{D42A27DB-BD31-4B8C-83A1-F6EECF244321}">
                <p14:modId xmlns:p14="http://schemas.microsoft.com/office/powerpoint/2010/main" val="2601612204"/>
              </p:ext>
            </p:extLst>
          </p:nvPr>
        </p:nvGraphicFramePr>
        <p:xfrm>
          <a:off x="1259632" y="3933056"/>
          <a:ext cx="6408712" cy="1872208"/>
        </p:xfrm>
        <a:graphic>
          <a:graphicData uri="http://schemas.openxmlformats.org/drawingml/2006/table">
            <a:tbl>
              <a:tblPr firstRow="1" firstCol="1" bandRow="1">
                <a:tableStyleId>{5C22544A-7EE6-4342-B048-85BDC9FD1C3A}</a:tableStyleId>
              </a:tblPr>
              <a:tblGrid>
                <a:gridCol w="1270573">
                  <a:extLst>
                    <a:ext uri="{9D8B030D-6E8A-4147-A177-3AD203B41FA5}">
                      <a16:colId xmlns:a16="http://schemas.microsoft.com/office/drawing/2014/main" val="20000"/>
                    </a:ext>
                  </a:extLst>
                </a:gridCol>
                <a:gridCol w="1280860">
                  <a:extLst>
                    <a:ext uri="{9D8B030D-6E8A-4147-A177-3AD203B41FA5}">
                      <a16:colId xmlns:a16="http://schemas.microsoft.com/office/drawing/2014/main" val="20001"/>
                    </a:ext>
                  </a:extLst>
                </a:gridCol>
                <a:gridCol w="1280860">
                  <a:extLst>
                    <a:ext uri="{9D8B030D-6E8A-4147-A177-3AD203B41FA5}">
                      <a16:colId xmlns:a16="http://schemas.microsoft.com/office/drawing/2014/main" val="20002"/>
                    </a:ext>
                  </a:extLst>
                </a:gridCol>
                <a:gridCol w="1291149">
                  <a:extLst>
                    <a:ext uri="{9D8B030D-6E8A-4147-A177-3AD203B41FA5}">
                      <a16:colId xmlns:a16="http://schemas.microsoft.com/office/drawing/2014/main" val="20003"/>
                    </a:ext>
                  </a:extLst>
                </a:gridCol>
                <a:gridCol w="1285270">
                  <a:extLst>
                    <a:ext uri="{9D8B030D-6E8A-4147-A177-3AD203B41FA5}">
                      <a16:colId xmlns:a16="http://schemas.microsoft.com/office/drawing/2014/main" val="20004"/>
                    </a:ext>
                  </a:extLst>
                </a:gridCol>
              </a:tblGrid>
              <a:tr h="724876">
                <a:tc>
                  <a:txBody>
                    <a:bodyPr/>
                    <a:lstStyle/>
                    <a:p>
                      <a:pPr algn="ctr">
                        <a:spcAft>
                          <a:spcPts val="0"/>
                        </a:spcAft>
                        <a:tabLst>
                          <a:tab pos="2952750" algn="l"/>
                        </a:tabLst>
                      </a:pPr>
                      <a:r>
                        <a:rPr lang="es-ES_tradnl" sz="1800" dirty="0">
                          <a:effectLst/>
                          <a:latin typeface="Batang" panose="02030600000101010101" pitchFamily="18" charset="-127"/>
                          <a:ea typeface="Batang" panose="02030600000101010101" pitchFamily="18" charset="-127"/>
                        </a:rPr>
                        <a:t>Grupo</a:t>
                      </a:r>
                      <a:endParaRPr lang="es-ES" sz="2400" dirty="0">
                        <a:effectLst/>
                        <a:latin typeface="Batang" panose="02030600000101010101" pitchFamily="18" charset="-127"/>
                        <a:ea typeface="Batang" panose="02030600000101010101" pitchFamily="18" charset="-127"/>
                      </a:endParaRPr>
                    </a:p>
                  </a:txBody>
                  <a:tcPr marL="68580" marR="68580" marT="0" marB="0" anchor="ctr"/>
                </a:tc>
                <a:tc>
                  <a:txBody>
                    <a:bodyPr/>
                    <a:lstStyle/>
                    <a:p>
                      <a:pPr algn="ctr">
                        <a:spcAft>
                          <a:spcPts val="0"/>
                        </a:spcAft>
                        <a:tabLst>
                          <a:tab pos="2952750" algn="l"/>
                        </a:tabLst>
                      </a:pPr>
                      <a:r>
                        <a:rPr lang="es-ES_tradnl" sz="1800" dirty="0">
                          <a:effectLst/>
                          <a:latin typeface="Batang" panose="02030600000101010101" pitchFamily="18" charset="-127"/>
                          <a:ea typeface="Batang" panose="02030600000101010101" pitchFamily="18" charset="-127"/>
                        </a:rPr>
                        <a:t>Nacidos totales</a:t>
                      </a:r>
                      <a:endParaRPr lang="es-ES" sz="2400" dirty="0">
                        <a:effectLst/>
                        <a:latin typeface="Batang" panose="02030600000101010101" pitchFamily="18" charset="-127"/>
                        <a:ea typeface="Batang" panose="02030600000101010101" pitchFamily="18" charset="-127"/>
                      </a:endParaRPr>
                    </a:p>
                  </a:txBody>
                  <a:tcPr marL="68580" marR="68580" marT="0" marB="0" anchor="ctr"/>
                </a:tc>
                <a:tc>
                  <a:txBody>
                    <a:bodyPr/>
                    <a:lstStyle/>
                    <a:p>
                      <a:pPr algn="ctr">
                        <a:spcAft>
                          <a:spcPts val="0"/>
                        </a:spcAft>
                        <a:tabLst>
                          <a:tab pos="2952750" algn="l"/>
                        </a:tabLst>
                      </a:pPr>
                      <a:r>
                        <a:rPr lang="es-ES_tradnl" sz="1800" dirty="0">
                          <a:effectLst/>
                          <a:latin typeface="Batang" panose="02030600000101010101" pitchFamily="18" charset="-127"/>
                          <a:ea typeface="Batang" panose="02030600000101010101" pitchFamily="18" charset="-127"/>
                        </a:rPr>
                        <a:t>Nacidos vivos</a:t>
                      </a:r>
                      <a:endParaRPr lang="es-ES" sz="2400" dirty="0">
                        <a:effectLst/>
                        <a:latin typeface="Batang" panose="02030600000101010101" pitchFamily="18" charset="-127"/>
                        <a:ea typeface="Batang" panose="02030600000101010101" pitchFamily="18" charset="-127"/>
                      </a:endParaRPr>
                    </a:p>
                  </a:txBody>
                  <a:tcPr marL="68580" marR="68580" marT="0" marB="0" anchor="ctr"/>
                </a:tc>
                <a:tc>
                  <a:txBody>
                    <a:bodyPr/>
                    <a:lstStyle/>
                    <a:p>
                      <a:pPr algn="ctr">
                        <a:spcAft>
                          <a:spcPts val="0"/>
                        </a:spcAft>
                        <a:tabLst>
                          <a:tab pos="2952750" algn="l"/>
                        </a:tabLst>
                      </a:pPr>
                      <a:r>
                        <a:rPr lang="es-ES_tradnl" sz="1800">
                          <a:effectLst/>
                          <a:latin typeface="Batang" panose="02030600000101010101" pitchFamily="18" charset="-127"/>
                          <a:ea typeface="Batang" panose="02030600000101010101" pitchFamily="18" charset="-127"/>
                        </a:rPr>
                        <a:t>Nacidos muertos</a:t>
                      </a:r>
                      <a:endParaRPr lang="es-ES" sz="2400">
                        <a:effectLst/>
                        <a:latin typeface="Batang" panose="02030600000101010101" pitchFamily="18" charset="-127"/>
                        <a:ea typeface="Batang" panose="02030600000101010101" pitchFamily="18" charset="-127"/>
                      </a:endParaRPr>
                    </a:p>
                  </a:txBody>
                  <a:tcPr marL="68580" marR="68580" marT="0" marB="0" anchor="ctr"/>
                </a:tc>
                <a:tc>
                  <a:txBody>
                    <a:bodyPr/>
                    <a:lstStyle/>
                    <a:p>
                      <a:pPr algn="ctr">
                        <a:spcAft>
                          <a:spcPts val="0"/>
                        </a:spcAft>
                        <a:tabLst>
                          <a:tab pos="2952750" algn="l"/>
                        </a:tabLst>
                      </a:pPr>
                      <a:r>
                        <a:rPr lang="es-ES_tradnl" sz="1800" dirty="0">
                          <a:effectLst/>
                          <a:latin typeface="Batang" panose="02030600000101010101" pitchFamily="18" charset="-127"/>
                          <a:ea typeface="Batang" panose="02030600000101010101" pitchFamily="18" charset="-127"/>
                        </a:rPr>
                        <a:t>Momias</a:t>
                      </a:r>
                      <a:endParaRPr lang="es-ES" sz="2400" dirty="0">
                        <a:effectLst/>
                        <a:latin typeface="Batang" panose="02030600000101010101" pitchFamily="18" charset="-127"/>
                        <a:ea typeface="Batang" panose="02030600000101010101" pitchFamily="18" charset="-127"/>
                      </a:endParaRPr>
                    </a:p>
                  </a:txBody>
                  <a:tcPr marL="68580" marR="68580" marT="0" marB="0" anchor="ctr"/>
                </a:tc>
                <a:extLst>
                  <a:ext uri="{0D108BD9-81ED-4DB2-BD59-A6C34878D82A}">
                    <a16:rowId xmlns:a16="http://schemas.microsoft.com/office/drawing/2014/main" val="10000"/>
                  </a:ext>
                </a:extLst>
              </a:tr>
              <a:tr h="573666">
                <a:tc>
                  <a:txBody>
                    <a:bodyPr/>
                    <a:lstStyle/>
                    <a:p>
                      <a:pPr algn="ctr">
                        <a:spcAft>
                          <a:spcPts val="0"/>
                        </a:spcAft>
                        <a:tabLst>
                          <a:tab pos="2952750" algn="l"/>
                        </a:tabLst>
                      </a:pPr>
                      <a:r>
                        <a:rPr lang="es-ES_tradnl" sz="1800" dirty="0">
                          <a:effectLst/>
                          <a:latin typeface="Batang" panose="02030600000101010101" pitchFamily="18" charset="-127"/>
                          <a:ea typeface="Batang" panose="02030600000101010101" pitchFamily="18" charset="-127"/>
                        </a:rPr>
                        <a:t>Control</a:t>
                      </a:r>
                      <a:endParaRPr lang="es-ES" sz="2400" dirty="0">
                        <a:effectLst/>
                        <a:latin typeface="Batang" panose="02030600000101010101" pitchFamily="18" charset="-127"/>
                        <a:ea typeface="Batang" panose="02030600000101010101" pitchFamily="18" charset="-127"/>
                      </a:endParaRPr>
                    </a:p>
                  </a:txBody>
                  <a:tcPr marL="68580" marR="68580" marT="0" marB="0" anchor="ctr"/>
                </a:tc>
                <a:tc>
                  <a:txBody>
                    <a:bodyPr/>
                    <a:lstStyle/>
                    <a:p>
                      <a:pPr algn="ctr">
                        <a:spcAft>
                          <a:spcPts val="0"/>
                        </a:spcAft>
                        <a:tabLst>
                          <a:tab pos="2952750" algn="l"/>
                        </a:tabLst>
                      </a:pPr>
                      <a:r>
                        <a:rPr lang="es-ES_tradnl" sz="1800" dirty="0">
                          <a:effectLst/>
                          <a:latin typeface="Batang" panose="02030600000101010101" pitchFamily="18" charset="-127"/>
                          <a:ea typeface="Batang" panose="02030600000101010101" pitchFamily="18" charset="-127"/>
                        </a:rPr>
                        <a:t>14.6 ± 3.5</a:t>
                      </a:r>
                      <a:endParaRPr lang="es-ES" sz="2400" dirty="0">
                        <a:effectLst/>
                        <a:latin typeface="Batang" panose="02030600000101010101" pitchFamily="18" charset="-127"/>
                        <a:ea typeface="Batang" panose="02030600000101010101" pitchFamily="18" charset="-127"/>
                      </a:endParaRPr>
                    </a:p>
                  </a:txBody>
                  <a:tcPr marL="68580" marR="68580" marT="0" marB="0"/>
                </a:tc>
                <a:tc>
                  <a:txBody>
                    <a:bodyPr/>
                    <a:lstStyle/>
                    <a:p>
                      <a:pPr algn="ctr">
                        <a:spcAft>
                          <a:spcPts val="0"/>
                        </a:spcAft>
                        <a:tabLst>
                          <a:tab pos="2952750" algn="l"/>
                        </a:tabLst>
                      </a:pPr>
                      <a:r>
                        <a:rPr lang="es-ES_tradnl" sz="1800">
                          <a:effectLst/>
                          <a:latin typeface="Batang" panose="02030600000101010101" pitchFamily="18" charset="-127"/>
                          <a:ea typeface="Batang" panose="02030600000101010101" pitchFamily="18" charset="-127"/>
                        </a:rPr>
                        <a:t>13.13 ± 3.86</a:t>
                      </a:r>
                      <a:endParaRPr lang="es-ES" sz="2400">
                        <a:effectLst/>
                        <a:latin typeface="Batang" panose="02030600000101010101" pitchFamily="18" charset="-127"/>
                        <a:ea typeface="Batang" panose="02030600000101010101" pitchFamily="18" charset="-127"/>
                      </a:endParaRPr>
                    </a:p>
                  </a:txBody>
                  <a:tcPr marL="68580" marR="68580" marT="0" marB="0"/>
                </a:tc>
                <a:tc>
                  <a:txBody>
                    <a:bodyPr/>
                    <a:lstStyle/>
                    <a:p>
                      <a:pPr algn="ctr">
                        <a:spcAft>
                          <a:spcPts val="0"/>
                        </a:spcAft>
                        <a:tabLst>
                          <a:tab pos="2952750" algn="l"/>
                        </a:tabLst>
                      </a:pPr>
                      <a:r>
                        <a:rPr lang="es-ES_tradnl" sz="1800" dirty="0">
                          <a:effectLst/>
                          <a:latin typeface="Batang" panose="02030600000101010101" pitchFamily="18" charset="-127"/>
                          <a:ea typeface="Batang" panose="02030600000101010101" pitchFamily="18" charset="-127"/>
                        </a:rPr>
                        <a:t>1.15 ± 2.09</a:t>
                      </a:r>
                      <a:endParaRPr lang="es-ES" sz="2400" dirty="0">
                        <a:effectLst/>
                        <a:latin typeface="Batang" panose="02030600000101010101" pitchFamily="18" charset="-127"/>
                        <a:ea typeface="Batang" panose="02030600000101010101" pitchFamily="18" charset="-127"/>
                      </a:endParaRPr>
                    </a:p>
                  </a:txBody>
                  <a:tcPr marL="68580" marR="68580" marT="0" marB="0"/>
                </a:tc>
                <a:tc>
                  <a:txBody>
                    <a:bodyPr/>
                    <a:lstStyle/>
                    <a:p>
                      <a:pPr algn="ctr">
                        <a:spcAft>
                          <a:spcPts val="0"/>
                        </a:spcAft>
                        <a:tabLst>
                          <a:tab pos="2952750" algn="l"/>
                        </a:tabLst>
                      </a:pPr>
                      <a:r>
                        <a:rPr lang="es-ES_tradnl" sz="1800" dirty="0">
                          <a:solidFill>
                            <a:srgbClr val="FF0000"/>
                          </a:solidFill>
                          <a:effectLst/>
                          <a:latin typeface="Batang" panose="02030600000101010101" pitchFamily="18" charset="-127"/>
                          <a:ea typeface="Batang" panose="02030600000101010101" pitchFamily="18" charset="-127"/>
                        </a:rPr>
                        <a:t>0.31 ± 0.83</a:t>
                      </a:r>
                      <a:endParaRPr lang="es-ES" sz="2400" dirty="0">
                        <a:solidFill>
                          <a:srgbClr val="FF0000"/>
                        </a:solidFill>
                        <a:effectLst/>
                        <a:latin typeface="Batang" panose="02030600000101010101" pitchFamily="18" charset="-127"/>
                        <a:ea typeface="Batang" panose="02030600000101010101" pitchFamily="18" charset="-127"/>
                      </a:endParaRPr>
                    </a:p>
                  </a:txBody>
                  <a:tcPr marL="68580" marR="68580" marT="0" marB="0"/>
                </a:tc>
                <a:extLst>
                  <a:ext uri="{0D108BD9-81ED-4DB2-BD59-A6C34878D82A}">
                    <a16:rowId xmlns:a16="http://schemas.microsoft.com/office/drawing/2014/main" val="10001"/>
                  </a:ext>
                </a:extLst>
              </a:tr>
              <a:tr h="573666">
                <a:tc>
                  <a:txBody>
                    <a:bodyPr/>
                    <a:lstStyle/>
                    <a:p>
                      <a:pPr algn="ctr">
                        <a:spcAft>
                          <a:spcPts val="0"/>
                        </a:spcAft>
                        <a:tabLst>
                          <a:tab pos="2952750" algn="l"/>
                        </a:tabLst>
                      </a:pPr>
                      <a:r>
                        <a:rPr lang="es-ES_tradnl" sz="1800" dirty="0">
                          <a:effectLst/>
                          <a:latin typeface="Batang" panose="02030600000101010101" pitchFamily="18" charset="-127"/>
                          <a:ea typeface="Batang" panose="02030600000101010101" pitchFamily="18" charset="-127"/>
                        </a:rPr>
                        <a:t>Prueba</a:t>
                      </a:r>
                      <a:endParaRPr lang="es-ES" sz="2400" dirty="0">
                        <a:effectLst/>
                        <a:latin typeface="Batang" panose="02030600000101010101" pitchFamily="18" charset="-127"/>
                        <a:ea typeface="Batang" panose="02030600000101010101" pitchFamily="18" charset="-127"/>
                      </a:endParaRPr>
                    </a:p>
                  </a:txBody>
                  <a:tcPr marL="68580" marR="68580" marT="0" marB="0" anchor="ctr"/>
                </a:tc>
                <a:tc>
                  <a:txBody>
                    <a:bodyPr/>
                    <a:lstStyle/>
                    <a:p>
                      <a:pPr algn="ctr">
                        <a:spcAft>
                          <a:spcPts val="0"/>
                        </a:spcAft>
                        <a:tabLst>
                          <a:tab pos="2952750" algn="l"/>
                        </a:tabLst>
                      </a:pPr>
                      <a:r>
                        <a:rPr lang="es-ES_tradnl" sz="1800" dirty="0">
                          <a:solidFill>
                            <a:srgbClr val="FF0000"/>
                          </a:solidFill>
                          <a:effectLst/>
                          <a:latin typeface="Batang" panose="02030600000101010101" pitchFamily="18" charset="-127"/>
                          <a:ea typeface="Batang" panose="02030600000101010101" pitchFamily="18" charset="-127"/>
                        </a:rPr>
                        <a:t>14.84 ± 3.69</a:t>
                      </a:r>
                      <a:endParaRPr lang="es-ES" sz="2400" dirty="0">
                        <a:solidFill>
                          <a:srgbClr val="FF0000"/>
                        </a:solidFill>
                        <a:effectLst/>
                        <a:latin typeface="Batang" panose="02030600000101010101" pitchFamily="18" charset="-127"/>
                        <a:ea typeface="Batang" panose="02030600000101010101" pitchFamily="18" charset="-127"/>
                      </a:endParaRPr>
                    </a:p>
                  </a:txBody>
                  <a:tcPr marL="68580" marR="68580" marT="0" marB="0"/>
                </a:tc>
                <a:tc>
                  <a:txBody>
                    <a:bodyPr/>
                    <a:lstStyle/>
                    <a:p>
                      <a:pPr algn="ctr">
                        <a:spcAft>
                          <a:spcPts val="0"/>
                        </a:spcAft>
                        <a:tabLst>
                          <a:tab pos="2952750" algn="l"/>
                        </a:tabLst>
                      </a:pPr>
                      <a:r>
                        <a:rPr lang="es-ES_tradnl" sz="1800" dirty="0">
                          <a:solidFill>
                            <a:srgbClr val="FF0000"/>
                          </a:solidFill>
                          <a:effectLst/>
                          <a:latin typeface="Batang" panose="02030600000101010101" pitchFamily="18" charset="-127"/>
                          <a:ea typeface="Batang" panose="02030600000101010101" pitchFamily="18" charset="-127"/>
                        </a:rPr>
                        <a:t>13.33 ± 3.27</a:t>
                      </a:r>
                      <a:endParaRPr lang="es-ES" sz="2400" dirty="0">
                        <a:solidFill>
                          <a:srgbClr val="FF0000"/>
                        </a:solidFill>
                        <a:effectLst/>
                        <a:latin typeface="Batang" panose="02030600000101010101" pitchFamily="18" charset="-127"/>
                        <a:ea typeface="Batang" panose="02030600000101010101" pitchFamily="18" charset="-127"/>
                      </a:endParaRPr>
                    </a:p>
                  </a:txBody>
                  <a:tcPr marL="68580" marR="68580" marT="0" marB="0"/>
                </a:tc>
                <a:tc>
                  <a:txBody>
                    <a:bodyPr/>
                    <a:lstStyle/>
                    <a:p>
                      <a:pPr algn="ctr">
                        <a:spcAft>
                          <a:spcPts val="0"/>
                        </a:spcAft>
                        <a:tabLst>
                          <a:tab pos="2952750" algn="l"/>
                        </a:tabLst>
                      </a:pPr>
                      <a:r>
                        <a:rPr lang="es-ES_tradnl" sz="1800" dirty="0">
                          <a:solidFill>
                            <a:srgbClr val="FF0000"/>
                          </a:solidFill>
                          <a:effectLst/>
                          <a:latin typeface="Batang" panose="02030600000101010101" pitchFamily="18" charset="-127"/>
                          <a:ea typeface="Batang" panose="02030600000101010101" pitchFamily="18" charset="-127"/>
                        </a:rPr>
                        <a:t>1.41 ± 1.22</a:t>
                      </a:r>
                      <a:endParaRPr lang="es-ES" sz="2400" dirty="0">
                        <a:solidFill>
                          <a:srgbClr val="FF0000"/>
                        </a:solidFill>
                        <a:effectLst/>
                        <a:latin typeface="Batang" panose="02030600000101010101" pitchFamily="18" charset="-127"/>
                        <a:ea typeface="Batang" panose="02030600000101010101" pitchFamily="18" charset="-127"/>
                      </a:endParaRPr>
                    </a:p>
                  </a:txBody>
                  <a:tcPr marL="68580" marR="68580" marT="0" marB="0"/>
                </a:tc>
                <a:tc>
                  <a:txBody>
                    <a:bodyPr/>
                    <a:lstStyle/>
                    <a:p>
                      <a:pPr algn="ctr">
                        <a:spcAft>
                          <a:spcPts val="0"/>
                        </a:spcAft>
                        <a:tabLst>
                          <a:tab pos="2952750" algn="l"/>
                        </a:tabLst>
                      </a:pPr>
                      <a:r>
                        <a:rPr lang="es-ES_tradnl" sz="1800" dirty="0">
                          <a:effectLst/>
                          <a:latin typeface="Batang" panose="02030600000101010101" pitchFamily="18" charset="-127"/>
                          <a:ea typeface="Batang" panose="02030600000101010101" pitchFamily="18" charset="-127"/>
                        </a:rPr>
                        <a:t>0.1 ± 0.31</a:t>
                      </a:r>
                      <a:endParaRPr lang="es-ES" sz="2400" dirty="0">
                        <a:effectLst/>
                        <a:latin typeface="Batang" panose="02030600000101010101" pitchFamily="18" charset="-127"/>
                        <a:ea typeface="Batang" panose="02030600000101010101" pitchFamily="18" charset="-127"/>
                      </a:endParaRPr>
                    </a:p>
                  </a:txBody>
                  <a:tcPr marL="68580" marR="68580" marT="0" marB="0"/>
                </a:tc>
                <a:extLst>
                  <a:ext uri="{0D108BD9-81ED-4DB2-BD59-A6C34878D82A}">
                    <a16:rowId xmlns:a16="http://schemas.microsoft.com/office/drawing/2014/main" val="10002"/>
                  </a:ext>
                </a:extLst>
              </a:tr>
            </a:tbl>
          </a:graphicData>
        </a:graphic>
      </p:graphicFrame>
      <p:sp>
        <p:nvSpPr>
          <p:cNvPr id="7" name="6 CuadroTexto"/>
          <p:cNvSpPr txBox="1"/>
          <p:nvPr/>
        </p:nvSpPr>
        <p:spPr>
          <a:xfrm>
            <a:off x="611560" y="3140968"/>
            <a:ext cx="7344816" cy="646331"/>
          </a:xfrm>
          <a:prstGeom prst="rect">
            <a:avLst/>
          </a:prstGeom>
          <a:noFill/>
        </p:spPr>
        <p:txBody>
          <a:bodyPr wrap="square" rtlCol="0">
            <a:spAutoFit/>
          </a:bodyPr>
          <a:lstStyle/>
          <a:p>
            <a:r>
              <a:rPr lang="es-ES" dirty="0">
                <a:latin typeface="Batang" panose="02030600000101010101" pitchFamily="18" charset="-127"/>
                <a:ea typeface="Batang" panose="02030600000101010101" pitchFamily="18" charset="-127"/>
              </a:rPr>
              <a:t>Respecto a la prolificidad, la comparación de los datos recopilados para cada grupo fue el siguiente:</a:t>
            </a:r>
          </a:p>
        </p:txBody>
      </p:sp>
      <p:pic>
        <p:nvPicPr>
          <p:cNvPr id="8" name="7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9"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0" name="9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1" name="10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2"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929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a:solidFill>
                  <a:srgbClr val="000000"/>
                </a:solidFill>
                <a:latin typeface="Bernard MT Condensed" panose="02050806060905020404" pitchFamily="18" charset="0"/>
              </a:rPr>
              <a:t>RESULTADOS</a:t>
            </a:r>
            <a:endParaRPr lang="es-ES" sz="4800" b="1" dirty="0">
              <a:latin typeface="Bernard MT Condensed" panose="02050806060905020404" pitchFamily="18" charset="0"/>
            </a:endParaRPr>
          </a:p>
        </p:txBody>
      </p:sp>
      <p:sp>
        <p:nvSpPr>
          <p:cNvPr id="3" name="2 Marcador de contenido"/>
          <p:cNvSpPr>
            <a:spLocks noGrp="1"/>
          </p:cNvSpPr>
          <p:nvPr>
            <p:ph sz="quarter" idx="1"/>
          </p:nvPr>
        </p:nvSpPr>
        <p:spPr>
          <a:xfrm>
            <a:off x="467544" y="1412776"/>
            <a:ext cx="8229600" cy="4680520"/>
          </a:xfrm>
        </p:spPr>
        <p:txBody>
          <a:bodyPr>
            <a:normAutofit/>
          </a:bodyPr>
          <a:lstStyle/>
          <a:p>
            <a:pPr algn="just"/>
            <a:r>
              <a:rPr lang="es-ES" sz="2000" dirty="0" smtClean="0">
                <a:latin typeface="Batang" panose="02030600000101010101" pitchFamily="18" charset="-127"/>
                <a:ea typeface="Batang" panose="02030600000101010101" pitchFamily="18" charset="-127"/>
              </a:rPr>
              <a:t>Con estos resultados se </a:t>
            </a:r>
            <a:r>
              <a:rPr lang="es-ES" sz="2000" dirty="0">
                <a:latin typeface="Batang" panose="02030600000101010101" pitchFamily="18" charset="-127"/>
                <a:ea typeface="Batang" panose="02030600000101010101" pitchFamily="18" charset="-127"/>
              </a:rPr>
              <a:t>confirmaba </a:t>
            </a:r>
            <a:r>
              <a:rPr lang="es-ES" sz="2000" dirty="0" smtClean="0">
                <a:latin typeface="Batang" panose="02030600000101010101" pitchFamily="18" charset="-127"/>
                <a:ea typeface="Batang" panose="02030600000101010101" pitchFamily="18" charset="-127"/>
              </a:rPr>
              <a:t>que:</a:t>
            </a:r>
          </a:p>
          <a:p>
            <a:pPr marL="0" indent="0" algn="just">
              <a:buNone/>
            </a:pPr>
            <a:endParaRPr lang="es-ES" sz="2000" dirty="0" smtClean="0">
              <a:latin typeface="Batang" panose="02030600000101010101" pitchFamily="18" charset="-127"/>
              <a:ea typeface="Batang" panose="02030600000101010101" pitchFamily="18" charset="-127"/>
            </a:endParaRPr>
          </a:p>
          <a:p>
            <a:pPr algn="just">
              <a:buFont typeface="Arial" panose="020B0604020202020204" pitchFamily="34" charset="0"/>
              <a:buChar char="•"/>
            </a:pPr>
            <a:r>
              <a:rPr lang="es-ES" sz="2000" dirty="0" smtClean="0">
                <a:latin typeface="Batang" panose="02030600000101010101" pitchFamily="18" charset="-127"/>
                <a:ea typeface="Batang" panose="02030600000101010101" pitchFamily="18" charset="-127"/>
              </a:rPr>
              <a:t> </a:t>
            </a:r>
            <a:r>
              <a:rPr lang="es-ES" sz="2000" dirty="0">
                <a:latin typeface="Batang" panose="02030600000101010101" pitchFamily="18" charset="-127"/>
                <a:ea typeface="Batang" panose="02030600000101010101" pitchFamily="18" charset="-127"/>
              </a:rPr>
              <a:t>L</a:t>
            </a:r>
            <a:r>
              <a:rPr lang="es-ES" sz="2000" dirty="0" smtClean="0">
                <a:latin typeface="Batang" panose="02030600000101010101" pitchFamily="18" charset="-127"/>
                <a:ea typeface="Batang" panose="02030600000101010101" pitchFamily="18" charset="-127"/>
              </a:rPr>
              <a:t>a </a:t>
            </a:r>
            <a:r>
              <a:rPr lang="es-ES" sz="2000" dirty="0">
                <a:latin typeface="Batang" panose="02030600000101010101" pitchFamily="18" charset="-127"/>
                <a:ea typeface="Batang" panose="02030600000101010101" pitchFamily="18" charset="-127"/>
              </a:rPr>
              <a:t>nueva sonda </a:t>
            </a:r>
            <a:r>
              <a:rPr lang="es-ES" sz="2000" dirty="0" smtClean="0">
                <a:latin typeface="Batang" panose="02030600000101010101" pitchFamily="18" charset="-127"/>
                <a:ea typeface="Batang" panose="02030600000101010101" pitchFamily="18" charset="-127"/>
              </a:rPr>
              <a:t>es </a:t>
            </a:r>
            <a:r>
              <a:rPr lang="es-ES" sz="2000" dirty="0">
                <a:latin typeface="Batang" panose="02030600000101010101" pitchFamily="18" charset="-127"/>
                <a:ea typeface="Batang" panose="02030600000101010101" pitchFamily="18" charset="-127"/>
              </a:rPr>
              <a:t>un elemento que </a:t>
            </a:r>
            <a:r>
              <a:rPr lang="es-ES" sz="2000" b="1" dirty="0">
                <a:latin typeface="Batang" panose="02030600000101010101" pitchFamily="18" charset="-127"/>
                <a:ea typeface="Batang" panose="02030600000101010101" pitchFamily="18" charset="-127"/>
              </a:rPr>
              <a:t>puede aportar grandes beneficios</a:t>
            </a:r>
            <a:r>
              <a:rPr lang="es-ES" sz="2000" dirty="0">
                <a:latin typeface="Batang" panose="02030600000101010101" pitchFamily="18" charset="-127"/>
                <a:ea typeface="Batang" panose="02030600000101010101" pitchFamily="18" charset="-127"/>
              </a:rPr>
              <a:t> </a:t>
            </a:r>
            <a:r>
              <a:rPr lang="es-ES" sz="2000" dirty="0" smtClean="0">
                <a:latin typeface="Batang" panose="02030600000101010101" pitchFamily="18" charset="-127"/>
                <a:ea typeface="Batang" panose="02030600000101010101" pitchFamily="18" charset="-127"/>
              </a:rPr>
              <a:t>con </a:t>
            </a:r>
            <a:r>
              <a:rPr lang="es-ES" sz="2000" dirty="0">
                <a:latin typeface="Batang" panose="02030600000101010101" pitchFamily="18" charset="-127"/>
                <a:ea typeface="Batang" panose="02030600000101010101" pitchFamily="18" charset="-127"/>
              </a:rPr>
              <a:t>objeto de mejorar el %</a:t>
            </a:r>
            <a:r>
              <a:rPr lang="es-ES" sz="2000" dirty="0" smtClean="0">
                <a:latin typeface="Batang" panose="02030600000101010101" pitchFamily="18" charset="-127"/>
                <a:ea typeface="Batang" panose="02030600000101010101" pitchFamily="18" charset="-127"/>
              </a:rPr>
              <a:t> </a:t>
            </a:r>
            <a:r>
              <a:rPr lang="es-ES" sz="2000" dirty="0">
                <a:latin typeface="Batang" panose="02030600000101010101" pitchFamily="18" charset="-127"/>
                <a:ea typeface="Batang" panose="02030600000101010101" pitchFamily="18" charset="-127"/>
              </a:rPr>
              <a:t>de éxito en el momento de inseminación de la </a:t>
            </a:r>
            <a:r>
              <a:rPr lang="es-ES" sz="2000" dirty="0" smtClean="0">
                <a:latin typeface="Batang" panose="02030600000101010101" pitchFamily="18" charset="-127"/>
                <a:ea typeface="Batang" panose="02030600000101010101" pitchFamily="18" charset="-127"/>
              </a:rPr>
              <a:t>cerda y fertilidad, </a:t>
            </a:r>
            <a:r>
              <a:rPr lang="es-ES" sz="2000" dirty="0">
                <a:latin typeface="Batang" panose="02030600000101010101" pitchFamily="18" charset="-127"/>
                <a:ea typeface="Batang" panose="02030600000101010101" pitchFamily="18" charset="-127"/>
              </a:rPr>
              <a:t>así como la prolificidad posterior de la </a:t>
            </a:r>
            <a:r>
              <a:rPr lang="es-ES" sz="2000" dirty="0" smtClean="0">
                <a:latin typeface="Batang" panose="02030600000101010101" pitchFamily="18" charset="-127"/>
                <a:ea typeface="Batang" panose="02030600000101010101" pitchFamily="18" charset="-127"/>
              </a:rPr>
              <a:t>camada (Mayor número de nacidos totales, NV y menos momificados, aunque en este caso sin diferencias significativas).</a:t>
            </a:r>
            <a:endParaRPr lang="es-ES" sz="2000" dirty="0">
              <a:latin typeface="Batang" panose="02030600000101010101" pitchFamily="18" charset="-127"/>
              <a:ea typeface="Batang" panose="02030600000101010101" pitchFamily="18" charset="-127"/>
            </a:endParaRPr>
          </a:p>
          <a:p>
            <a:pPr marL="0" indent="0">
              <a:buNone/>
            </a:pPr>
            <a:endParaRPr lang="es-ES" sz="2000" dirty="0" smtClean="0">
              <a:latin typeface="Batang" panose="02030600000101010101" pitchFamily="18" charset="-127"/>
              <a:ea typeface="Batang" panose="02030600000101010101" pitchFamily="18" charset="-127"/>
            </a:endParaRPr>
          </a:p>
        </p:txBody>
      </p:sp>
      <p:pic>
        <p:nvPicPr>
          <p:cNvPr id="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9"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0" name="9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1" name="10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2"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618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5108" y="1197451"/>
            <a:ext cx="8352928" cy="4743699"/>
          </a:xfrm>
          <a:prstGeom prst="rect">
            <a:avLst/>
          </a:prstGeom>
          <a:noFill/>
        </p:spPr>
        <p:txBody>
          <a:bodyPr wrap="square" rtlCol="0">
            <a:noAutofit/>
          </a:bodyPr>
          <a:lstStyle/>
          <a:p>
            <a:pPr marL="285750" indent="-285750" algn="just">
              <a:spcAft>
                <a:spcPts val="1200"/>
              </a:spcAft>
              <a:buFont typeface="Wingdings" panose="05000000000000000000" pitchFamily="2" charset="2"/>
              <a:buChar char="v"/>
            </a:pPr>
            <a:r>
              <a:rPr lang="es-ES" sz="2000" dirty="0" smtClean="0">
                <a:solidFill>
                  <a:srgbClr val="000000"/>
                </a:solidFill>
                <a:latin typeface="Batang" panose="02030600000101010101" pitchFamily="18" charset="-127"/>
                <a:ea typeface="Batang" panose="02030600000101010101" pitchFamily="18" charset="-127"/>
              </a:rPr>
              <a:t>El producto ACIDSOW aplicado tanto una semana antes del parto, como durante la lactación resultó en un mayor porcentaje de animales con el pH vaginal más acido (pH=5) consiguiendo una mayor homogeneidad de medidas ácidas.</a:t>
            </a:r>
          </a:p>
          <a:p>
            <a:pPr marL="285750" indent="-285750" algn="just">
              <a:spcAft>
                <a:spcPts val="1200"/>
              </a:spcAft>
              <a:buFont typeface="Wingdings" panose="05000000000000000000" pitchFamily="2" charset="2"/>
              <a:buChar char="v"/>
            </a:pPr>
            <a:endParaRPr lang="es-ES" sz="2000" dirty="0" smtClean="0">
              <a:solidFill>
                <a:srgbClr val="000000"/>
              </a:solidFill>
              <a:latin typeface="Batang" panose="02030600000101010101" pitchFamily="18" charset="-127"/>
              <a:ea typeface="Batang" panose="02030600000101010101" pitchFamily="18" charset="-127"/>
            </a:endParaRPr>
          </a:p>
          <a:p>
            <a:pPr marL="268288" algn="just">
              <a:spcAft>
                <a:spcPts val="1200"/>
              </a:spcAft>
            </a:pPr>
            <a:r>
              <a:rPr lang="es-ES" sz="2000" dirty="0" smtClean="0">
                <a:solidFill>
                  <a:srgbClr val="000000"/>
                </a:solidFill>
                <a:latin typeface="Batang" panose="02030600000101010101" pitchFamily="18" charset="-127"/>
                <a:ea typeface="Batang" panose="02030600000101010101" pitchFamily="18" charset="-127"/>
              </a:rPr>
              <a:t>Esto </a:t>
            </a:r>
            <a:r>
              <a:rPr lang="es-ES" sz="2000" dirty="0">
                <a:solidFill>
                  <a:srgbClr val="000000"/>
                </a:solidFill>
                <a:latin typeface="Batang" panose="02030600000101010101" pitchFamily="18" charset="-127"/>
                <a:ea typeface="Batang" panose="02030600000101010101" pitchFamily="18" charset="-127"/>
              </a:rPr>
              <a:t>indica que </a:t>
            </a:r>
            <a:r>
              <a:rPr lang="es-ES" sz="2000" b="1" dirty="0" smtClean="0">
                <a:solidFill>
                  <a:srgbClr val="000000"/>
                </a:solidFill>
                <a:latin typeface="Batang" panose="02030600000101010101" pitchFamily="18" charset="-127"/>
                <a:ea typeface="Batang" panose="02030600000101010101" pitchFamily="18" charset="-127"/>
              </a:rPr>
              <a:t>el uso de este aditivo </a:t>
            </a:r>
            <a:r>
              <a:rPr lang="es-ES" sz="2000" b="1" dirty="0">
                <a:solidFill>
                  <a:srgbClr val="000000"/>
                </a:solidFill>
                <a:latin typeface="Batang" panose="02030600000101010101" pitchFamily="18" charset="-127"/>
                <a:ea typeface="Batang" panose="02030600000101010101" pitchFamily="18" charset="-127"/>
              </a:rPr>
              <a:t>es capaz de controlar esa subida de pH, </a:t>
            </a:r>
            <a:r>
              <a:rPr lang="es-ES" sz="2000" dirty="0">
                <a:solidFill>
                  <a:srgbClr val="000000"/>
                </a:solidFill>
                <a:latin typeface="Batang" panose="02030600000101010101" pitchFamily="18" charset="-127"/>
                <a:ea typeface="Batang" panose="02030600000101010101" pitchFamily="18" charset="-127"/>
              </a:rPr>
              <a:t>mantener el valor de pH más homogéneo sin tantas fluctuaciones y, en definitiva, consigue mantener un valor de pH inferior y cercano a la acidez en el momento de la cubrición </a:t>
            </a:r>
            <a:r>
              <a:rPr lang="es-ES" sz="2000" b="1" dirty="0">
                <a:solidFill>
                  <a:srgbClr val="000000"/>
                </a:solidFill>
                <a:latin typeface="Batang" panose="02030600000101010101" pitchFamily="18" charset="-127"/>
                <a:ea typeface="Batang" panose="02030600000101010101" pitchFamily="18" charset="-127"/>
              </a:rPr>
              <a:t>contribuyendo a alcanzar unas condiciones más favorables para el éxito de la inseminación</a:t>
            </a:r>
            <a:r>
              <a:rPr lang="es-ES" sz="2000" b="1" dirty="0" smtClean="0">
                <a:solidFill>
                  <a:srgbClr val="000000"/>
                </a:solidFill>
                <a:latin typeface="Batang" panose="02030600000101010101" pitchFamily="18" charset="-127"/>
                <a:ea typeface="Batang" panose="02030600000101010101" pitchFamily="18" charset="-127"/>
              </a:rPr>
              <a:t>.</a:t>
            </a:r>
            <a:endParaRPr lang="es-ES" sz="2000" b="1" dirty="0">
              <a:solidFill>
                <a:srgbClr val="000000"/>
              </a:solidFill>
              <a:latin typeface="Batang" panose="02030600000101010101" pitchFamily="18" charset="-127"/>
              <a:ea typeface="Batang" panose="02030600000101010101" pitchFamily="18" charset="-127"/>
            </a:endParaRPr>
          </a:p>
          <a:p>
            <a:pPr marL="285750" indent="-285750" algn="just">
              <a:spcAft>
                <a:spcPts val="1200"/>
              </a:spcAft>
              <a:buFont typeface="Wingdings" panose="05000000000000000000" pitchFamily="2" charset="2"/>
              <a:buChar char="v"/>
            </a:pPr>
            <a:endParaRPr lang="es-ES" dirty="0" smtClean="0">
              <a:solidFill>
                <a:srgbClr val="000000"/>
              </a:solidFill>
              <a:latin typeface="Batang" panose="02030600000101010101" pitchFamily="18" charset="-127"/>
              <a:ea typeface="Batang" panose="02030600000101010101" pitchFamily="18" charset="-127"/>
            </a:endParaRPr>
          </a:p>
          <a:p>
            <a:pPr algn="just">
              <a:spcAft>
                <a:spcPts val="1200"/>
              </a:spcAft>
            </a:pPr>
            <a:endParaRPr lang="es-ES" dirty="0">
              <a:solidFill>
                <a:srgbClr val="000000"/>
              </a:solidFill>
              <a:latin typeface="Batang" panose="02030600000101010101" pitchFamily="18" charset="-127"/>
              <a:ea typeface="Batang" panose="02030600000101010101" pitchFamily="18" charset="-127"/>
            </a:endParaRPr>
          </a:p>
          <a:p>
            <a:pPr algn="just"/>
            <a:endParaRPr lang="es-ES" dirty="0">
              <a:solidFill>
                <a:srgbClr val="000000"/>
              </a:solidFill>
              <a:latin typeface="Batang" panose="02030600000101010101" pitchFamily="18" charset="-127"/>
              <a:ea typeface="Batang" panose="02030600000101010101" pitchFamily="18" charset="-127"/>
            </a:endParaRPr>
          </a:p>
          <a:p>
            <a:pPr algn="ctr">
              <a:spcBef>
                <a:spcPts val="1200"/>
              </a:spcBef>
              <a:spcAft>
                <a:spcPts val="1200"/>
              </a:spcAft>
            </a:pPr>
            <a:endParaRPr lang="es-ES" b="1" dirty="0" smtClean="0">
              <a:solidFill>
                <a:srgbClr val="000000"/>
              </a:solidFill>
              <a:latin typeface="Batang" panose="02030600000101010101" pitchFamily="18" charset="-127"/>
              <a:ea typeface="Batang" panose="02030600000101010101" pitchFamily="18" charset="-127"/>
            </a:endParaRPr>
          </a:p>
          <a:p>
            <a:pPr algn="ctr">
              <a:spcAft>
                <a:spcPts val="1200"/>
              </a:spcAft>
            </a:pPr>
            <a:endParaRPr lang="es-ES" b="1" dirty="0" smtClean="0">
              <a:solidFill>
                <a:srgbClr val="000000"/>
              </a:solidFill>
              <a:latin typeface="Batang" panose="02030600000101010101" pitchFamily="18" charset="-127"/>
              <a:ea typeface="Batang" panose="02030600000101010101" pitchFamily="18" charset="-127"/>
            </a:endParaRPr>
          </a:p>
        </p:txBody>
      </p:sp>
      <p:pic>
        <p:nvPicPr>
          <p:cNvPr id="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12365" y="332656"/>
            <a:ext cx="8352928" cy="864096"/>
          </a:xfrm>
          <a:prstGeom prst="rect">
            <a:avLst/>
          </a:prstGeom>
          <a:noFill/>
        </p:spPr>
        <p:txBody>
          <a:bodyPr wrap="square" rtlCol="0">
            <a:noAutofit/>
          </a:bodyPr>
          <a:lstStyle/>
          <a:p>
            <a:pPr algn="ctr"/>
            <a:r>
              <a:rPr lang="es-ES" sz="4800" dirty="0" smtClean="0">
                <a:solidFill>
                  <a:srgbClr val="000000"/>
                </a:solidFill>
                <a:latin typeface="Bernard MT Condensed" panose="02050806060905020404" pitchFamily="18" charset="0"/>
              </a:rPr>
              <a:t>CONCLUSIONES</a:t>
            </a:r>
            <a:endParaRPr lang="es-ES" sz="4800" dirty="0">
              <a:solidFill>
                <a:srgbClr val="000000"/>
              </a:solidFill>
              <a:latin typeface="Bernard MT Condensed" panose="02050806060905020404" pitchFamily="18" charset="0"/>
            </a:endParaRPr>
          </a:p>
        </p:txBody>
      </p:sp>
      <p:pic>
        <p:nvPicPr>
          <p:cNvPr id="12" name="11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13"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8" name="1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9" name="1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2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721866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lgn="just"/>
            <a:r>
              <a:rPr lang="es-ES" sz="2000" dirty="0">
                <a:solidFill>
                  <a:srgbClr val="000000"/>
                </a:solidFill>
                <a:latin typeface="Batang" panose="02030600000101010101" pitchFamily="18" charset="-127"/>
                <a:ea typeface="Batang" panose="02030600000101010101" pitchFamily="18" charset="-127"/>
              </a:rPr>
              <a:t>En las </a:t>
            </a:r>
            <a:r>
              <a:rPr lang="es-ES" sz="2000" dirty="0" smtClean="0">
                <a:solidFill>
                  <a:srgbClr val="000000"/>
                </a:solidFill>
                <a:latin typeface="Batang" panose="02030600000101010101" pitchFamily="18" charset="-127"/>
                <a:ea typeface="Batang" panose="02030600000101010101" pitchFamily="18" charset="-127"/>
              </a:rPr>
              <a:t>pruebas de optimización de la dosificación y concentración del nuevo producto (</a:t>
            </a:r>
            <a:r>
              <a:rPr lang="es-ES" sz="2000" b="1" dirty="0" smtClean="0">
                <a:solidFill>
                  <a:srgbClr val="000000"/>
                </a:solidFill>
                <a:latin typeface="Batang" panose="02030600000101010101" pitchFamily="18" charset="-127"/>
                <a:ea typeface="Batang" panose="02030600000101010101" pitchFamily="18" charset="-127"/>
              </a:rPr>
              <a:t>ACIDSOW)</a:t>
            </a:r>
            <a:r>
              <a:rPr lang="es-ES" sz="2000" dirty="0" smtClean="0">
                <a:solidFill>
                  <a:srgbClr val="000000"/>
                </a:solidFill>
                <a:latin typeface="Batang" panose="02030600000101010101" pitchFamily="18" charset="-127"/>
                <a:ea typeface="Batang" panose="02030600000101010101" pitchFamily="18" charset="-127"/>
              </a:rPr>
              <a:t> administrando el aditivo </a:t>
            </a:r>
            <a:r>
              <a:rPr lang="es-ES" sz="2000" dirty="0">
                <a:solidFill>
                  <a:srgbClr val="000000"/>
                </a:solidFill>
                <a:latin typeface="Batang" panose="02030600000101010101" pitchFamily="18" charset="-127"/>
                <a:ea typeface="Batang" panose="02030600000101010101" pitchFamily="18" charset="-127"/>
              </a:rPr>
              <a:t>solamente la última semana </a:t>
            </a:r>
            <a:r>
              <a:rPr lang="es-ES" sz="2000" dirty="0" smtClean="0">
                <a:solidFill>
                  <a:srgbClr val="000000"/>
                </a:solidFill>
                <a:latin typeface="Batang" panose="02030600000101010101" pitchFamily="18" charset="-127"/>
                <a:ea typeface="Batang" panose="02030600000101010101" pitchFamily="18" charset="-127"/>
              </a:rPr>
              <a:t>o </a:t>
            </a:r>
            <a:r>
              <a:rPr lang="es-ES" sz="2000" dirty="0">
                <a:solidFill>
                  <a:srgbClr val="000000"/>
                </a:solidFill>
                <a:latin typeface="Batang" panose="02030600000101010101" pitchFamily="18" charset="-127"/>
                <a:ea typeface="Batang" panose="02030600000101010101" pitchFamily="18" charset="-127"/>
              </a:rPr>
              <a:t>a concentración más baja </a:t>
            </a:r>
            <a:r>
              <a:rPr lang="es-ES" sz="2000" dirty="0" smtClean="0">
                <a:solidFill>
                  <a:srgbClr val="000000"/>
                </a:solidFill>
                <a:latin typeface="Batang" panose="02030600000101010101" pitchFamily="18" charset="-127"/>
                <a:ea typeface="Batang" panose="02030600000101010101" pitchFamily="18" charset="-127"/>
              </a:rPr>
              <a:t>los resultados no fueron tan efectivos como a mayor concentración y durante toda la lactación. </a:t>
            </a:r>
          </a:p>
          <a:p>
            <a:pPr algn="just"/>
            <a:endParaRPr lang="es-ES" sz="2000" dirty="0" smtClean="0">
              <a:solidFill>
                <a:srgbClr val="000000"/>
              </a:solidFill>
              <a:latin typeface="Batang" panose="02030600000101010101" pitchFamily="18" charset="-127"/>
              <a:ea typeface="Batang" panose="02030600000101010101" pitchFamily="18" charset="-127"/>
            </a:endParaRPr>
          </a:p>
          <a:p>
            <a:pPr algn="just"/>
            <a:r>
              <a:rPr lang="es-ES" sz="2000" dirty="0" smtClean="0">
                <a:solidFill>
                  <a:srgbClr val="000000"/>
                </a:solidFill>
                <a:latin typeface="Batang" panose="02030600000101010101" pitchFamily="18" charset="-127"/>
                <a:ea typeface="Batang" panose="02030600000101010101" pitchFamily="18" charset="-127"/>
              </a:rPr>
              <a:t>Se </a:t>
            </a:r>
            <a:r>
              <a:rPr lang="es-ES" sz="2000" dirty="0">
                <a:solidFill>
                  <a:srgbClr val="000000"/>
                </a:solidFill>
                <a:latin typeface="Batang" panose="02030600000101010101" pitchFamily="18" charset="-127"/>
                <a:ea typeface="Batang" panose="02030600000101010101" pitchFamily="18" charset="-127"/>
              </a:rPr>
              <a:t>determinó que en cuanto al descenso del pH vaginal, la efectividad máxima del producto se consigue cuando se administra durante toda la lactación, </a:t>
            </a:r>
            <a:r>
              <a:rPr lang="es-ES" sz="2000" dirty="0" smtClean="0">
                <a:solidFill>
                  <a:srgbClr val="000000"/>
                </a:solidFill>
                <a:latin typeface="Batang" panose="02030600000101010101" pitchFamily="18" charset="-127"/>
                <a:ea typeface="Batang" panose="02030600000101010101" pitchFamily="18" charset="-127"/>
              </a:rPr>
              <a:t>y disminuye conforme baja la concentración</a:t>
            </a:r>
            <a:r>
              <a:rPr lang="es-ES" sz="2000" dirty="0">
                <a:solidFill>
                  <a:srgbClr val="000000"/>
                </a:solidFill>
                <a:latin typeface="Batang" panose="02030600000101010101" pitchFamily="18" charset="-127"/>
                <a:ea typeface="Batang" panose="02030600000101010101" pitchFamily="18" charset="-127"/>
              </a:rPr>
              <a:t>. </a:t>
            </a:r>
            <a:endParaRPr lang="es-ES" sz="2000" dirty="0" smtClean="0">
              <a:solidFill>
                <a:srgbClr val="000000"/>
              </a:solidFill>
              <a:latin typeface="Batang" panose="02030600000101010101" pitchFamily="18" charset="-127"/>
              <a:ea typeface="Batang" panose="02030600000101010101" pitchFamily="18" charset="-127"/>
            </a:endParaRPr>
          </a:p>
          <a:p>
            <a:pPr algn="just"/>
            <a:endParaRPr lang="es-ES" sz="2000" dirty="0" smtClean="0">
              <a:solidFill>
                <a:srgbClr val="000000"/>
              </a:solidFill>
              <a:latin typeface="Batang" panose="02030600000101010101" pitchFamily="18" charset="-127"/>
              <a:ea typeface="Batang" panose="02030600000101010101" pitchFamily="18" charset="-127"/>
            </a:endParaRPr>
          </a:p>
          <a:p>
            <a:pPr algn="just"/>
            <a:r>
              <a:rPr lang="es-ES" sz="2000" dirty="0" smtClean="0">
                <a:solidFill>
                  <a:srgbClr val="000000"/>
                </a:solidFill>
                <a:latin typeface="Batang" panose="02030600000101010101" pitchFamily="18" charset="-127"/>
                <a:ea typeface="Batang" panose="02030600000101010101" pitchFamily="18" charset="-127"/>
              </a:rPr>
              <a:t>En </a:t>
            </a:r>
            <a:r>
              <a:rPr lang="es-ES" sz="2000" dirty="0">
                <a:solidFill>
                  <a:srgbClr val="000000"/>
                </a:solidFill>
                <a:latin typeface="Batang" panose="02030600000101010101" pitchFamily="18" charset="-127"/>
                <a:ea typeface="Batang" panose="02030600000101010101" pitchFamily="18" charset="-127"/>
              </a:rPr>
              <a:t>cuanto a los parámetros productivos, </a:t>
            </a:r>
            <a:r>
              <a:rPr lang="es-ES" sz="2000" dirty="0" smtClean="0">
                <a:solidFill>
                  <a:srgbClr val="000000"/>
                </a:solidFill>
                <a:latin typeface="Batang" panose="02030600000101010101" pitchFamily="18" charset="-127"/>
                <a:ea typeface="Batang" panose="02030600000101010101" pitchFamily="18" charset="-127"/>
              </a:rPr>
              <a:t>de nuevo se obtienen mejores índices tras la </a:t>
            </a:r>
            <a:r>
              <a:rPr lang="es-ES" sz="2000" dirty="0">
                <a:solidFill>
                  <a:srgbClr val="000000"/>
                </a:solidFill>
                <a:latin typeface="Batang" panose="02030600000101010101" pitchFamily="18" charset="-127"/>
                <a:ea typeface="Batang" panose="02030600000101010101" pitchFamily="18" charset="-127"/>
              </a:rPr>
              <a:t>administración del producto a su máxima concentración y durante toda la lactación</a:t>
            </a:r>
            <a:r>
              <a:rPr lang="es-ES" sz="2000" dirty="0" smtClean="0">
                <a:solidFill>
                  <a:srgbClr val="000000"/>
                </a:solidFill>
                <a:latin typeface="Batang" panose="02030600000101010101" pitchFamily="18" charset="-127"/>
                <a:ea typeface="Batang" panose="02030600000101010101" pitchFamily="18" charset="-127"/>
              </a:rPr>
              <a:t>.</a:t>
            </a:r>
            <a:endParaRPr lang="es-ES" sz="2000" dirty="0"/>
          </a:p>
          <a:p>
            <a:endParaRPr lang="es-ES" sz="2000" dirty="0" smtClean="0">
              <a:latin typeface="Batang" panose="02030600000101010101" pitchFamily="18" charset="-127"/>
              <a:ea typeface="Batang" panose="02030600000101010101" pitchFamily="18" charset="-127"/>
            </a:endParaRPr>
          </a:p>
        </p:txBody>
      </p:sp>
      <p:sp>
        <p:nvSpPr>
          <p:cNvPr id="4" name="3 Título"/>
          <p:cNvSpPr txBox="1">
            <a:spLocks noGrp="1"/>
          </p:cNvSpPr>
          <p:nvPr>
            <p:ph type="title"/>
          </p:nvPr>
        </p:nvSpPr>
        <p:spPr>
          <a:prstGeom prst="rect">
            <a:avLst/>
          </a:prstGeom>
          <a:noFill/>
        </p:spPr>
        <p:txBody>
          <a:bodyPr wrap="square" rtlCol="0">
            <a:noAutofit/>
          </a:bodyPr>
          <a:lstStyle/>
          <a:p>
            <a:pPr algn="ctr"/>
            <a:r>
              <a:rPr lang="es-ES" sz="4800" dirty="0" smtClean="0">
                <a:solidFill>
                  <a:srgbClr val="000000"/>
                </a:solidFill>
                <a:latin typeface="Bernard MT Condensed" panose="02050806060905020404" pitchFamily="18" charset="0"/>
              </a:rPr>
              <a:t>CONCLUSIONES</a:t>
            </a:r>
            <a:endParaRPr lang="es-ES" sz="4800" dirty="0">
              <a:solidFill>
                <a:srgbClr val="000000"/>
              </a:solidFill>
              <a:latin typeface="Bernard MT Condensed" panose="02050806060905020404" pitchFamily="18" charset="0"/>
            </a:endParaRPr>
          </a:p>
        </p:txBody>
      </p:sp>
      <p:pic>
        <p:nvPicPr>
          <p:cNvPr id="5"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8"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9" name="8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0" name="9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1"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13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800" dirty="0">
                <a:solidFill>
                  <a:srgbClr val="000000"/>
                </a:solidFill>
                <a:latin typeface="Bernard MT Condensed" panose="02050806060905020404" pitchFamily="18" charset="0"/>
              </a:rPr>
              <a:t>CONCLUSIONES</a:t>
            </a:r>
            <a:endParaRPr lang="es-ES" sz="4800" dirty="0"/>
          </a:p>
        </p:txBody>
      </p:sp>
      <p:sp>
        <p:nvSpPr>
          <p:cNvPr id="4" name="3 Rectángulo"/>
          <p:cNvSpPr/>
          <p:nvPr/>
        </p:nvSpPr>
        <p:spPr>
          <a:xfrm>
            <a:off x="539552" y="1196752"/>
            <a:ext cx="8064896" cy="4708981"/>
          </a:xfrm>
          <a:prstGeom prst="rect">
            <a:avLst/>
          </a:prstGeom>
        </p:spPr>
        <p:txBody>
          <a:bodyPr wrap="square">
            <a:spAutoFit/>
          </a:bodyPr>
          <a:lstStyle/>
          <a:p>
            <a:endParaRPr lang="es-ES" sz="2000" dirty="0" smtClean="0">
              <a:latin typeface="Batang" panose="02030600000101010101" pitchFamily="18" charset="-127"/>
              <a:ea typeface="Batang" panose="02030600000101010101" pitchFamily="18" charset="-127"/>
            </a:endParaRPr>
          </a:p>
          <a:p>
            <a:pPr marL="342900" lvl="1" indent="-342900" algn="just">
              <a:buFont typeface="Arial" panose="020B0604020202020204" pitchFamily="34" charset="0"/>
              <a:buChar char="•"/>
            </a:pPr>
            <a:r>
              <a:rPr lang="es-ES" sz="2000" dirty="0" smtClean="0">
                <a:latin typeface="Batang" panose="02030600000101010101" pitchFamily="18" charset="-127"/>
                <a:ea typeface="Batang" panose="02030600000101010101" pitchFamily="18" charset="-127"/>
              </a:rPr>
              <a:t>Respecto a las dosis, la </a:t>
            </a:r>
            <a:r>
              <a:rPr lang="es-ES" sz="2000" b="1" dirty="0">
                <a:latin typeface="Batang" panose="02030600000101010101" pitchFamily="18" charset="-127"/>
                <a:ea typeface="Batang" panose="02030600000101010101" pitchFamily="18" charset="-127"/>
              </a:rPr>
              <a:t>doble dilución </a:t>
            </a:r>
            <a:r>
              <a:rPr lang="es-ES" sz="2000" dirty="0" smtClean="0">
                <a:latin typeface="Batang" panose="02030600000101010101" pitchFamily="18" charset="-127"/>
                <a:ea typeface="Batang" panose="02030600000101010101" pitchFamily="18" charset="-127"/>
              </a:rPr>
              <a:t>mostró </a:t>
            </a:r>
            <a:r>
              <a:rPr lang="es-ES" sz="2000" dirty="0">
                <a:latin typeface="Batang" panose="02030600000101010101" pitchFamily="18" charset="-127"/>
                <a:ea typeface="Batang" panose="02030600000101010101" pitchFamily="18" charset="-127"/>
              </a:rPr>
              <a:t>unos resultados muy similares a la técnica convencional (diferencias no significativas), valorando motilidad y contaminación a las 24h y 72h. Sin embargo, sí </a:t>
            </a:r>
            <a:r>
              <a:rPr lang="es-ES" sz="2000" b="1" dirty="0">
                <a:latin typeface="Batang" panose="02030600000101010101" pitchFamily="18" charset="-127"/>
                <a:ea typeface="Batang" panose="02030600000101010101" pitchFamily="18" charset="-127"/>
              </a:rPr>
              <a:t>permitió alargar su periodo de conservación</a:t>
            </a:r>
            <a:r>
              <a:rPr lang="es-ES" sz="2000" b="1" dirty="0" smtClean="0">
                <a:latin typeface="Batang" panose="02030600000101010101" pitchFamily="18" charset="-127"/>
                <a:ea typeface="Batang" panose="02030600000101010101" pitchFamily="18" charset="-127"/>
              </a:rPr>
              <a:t>. </a:t>
            </a:r>
            <a:r>
              <a:rPr lang="es-ES" sz="2000" dirty="0" smtClean="0">
                <a:latin typeface="Batang" panose="02030600000101010101" pitchFamily="18" charset="-127"/>
                <a:ea typeface="Batang" panose="02030600000101010101" pitchFamily="18" charset="-127"/>
              </a:rPr>
              <a:t>El semen sometido a doble dilución testado en cerdas mostró un </a:t>
            </a:r>
            <a:r>
              <a:rPr lang="es-ES" sz="2000" b="1" dirty="0" smtClean="0">
                <a:latin typeface="Batang" panose="02030600000101010101" pitchFamily="18" charset="-127"/>
                <a:ea typeface="Batang" panose="02030600000101010101" pitchFamily="18" charset="-127"/>
              </a:rPr>
              <a:t>aumento de la </a:t>
            </a:r>
            <a:r>
              <a:rPr lang="es-ES" sz="2000" b="1" dirty="0">
                <a:latin typeface="Batang" panose="02030600000101010101" pitchFamily="18" charset="-127"/>
                <a:ea typeface="Batang" panose="02030600000101010101" pitchFamily="18" charset="-127"/>
              </a:rPr>
              <a:t>tasa de fertilidad </a:t>
            </a:r>
            <a:r>
              <a:rPr lang="es-ES" sz="2000" b="1" dirty="0" smtClean="0">
                <a:latin typeface="Batang" panose="02030600000101010101" pitchFamily="18" charset="-127"/>
                <a:ea typeface="Batang" panose="02030600000101010101" pitchFamily="18" charset="-127"/>
              </a:rPr>
              <a:t>y prolificidad.</a:t>
            </a:r>
          </a:p>
          <a:p>
            <a:endParaRPr lang="es-ES" sz="2000" b="1" dirty="0" smtClean="0">
              <a:latin typeface="Batang" panose="02030600000101010101" pitchFamily="18" charset="-127"/>
              <a:ea typeface="Batang" panose="02030600000101010101" pitchFamily="18" charset="-127"/>
            </a:endParaRPr>
          </a:p>
          <a:p>
            <a:pPr marL="342900" lvl="1" indent="-342900" algn="just">
              <a:buFont typeface="Arial" panose="020B0604020202020204" pitchFamily="34" charset="0"/>
              <a:buChar char="•"/>
            </a:pPr>
            <a:r>
              <a:rPr lang="es-ES" sz="2000" dirty="0" smtClean="0">
                <a:latin typeface="Batang" panose="02030600000101010101" pitchFamily="18" charset="-127"/>
                <a:ea typeface="Batang" panose="02030600000101010101" pitchFamily="18" charset="-127"/>
              </a:rPr>
              <a:t>Se ha desarrollado una </a:t>
            </a:r>
            <a:r>
              <a:rPr lang="es-ES" sz="2000" b="1" dirty="0" smtClean="0">
                <a:latin typeface="Batang" panose="02030600000101010101" pitchFamily="18" charset="-127"/>
                <a:ea typeface="Batang" panose="02030600000101010101" pitchFamily="18" charset="-127"/>
              </a:rPr>
              <a:t>nueva sonda sin punta </a:t>
            </a:r>
            <a:r>
              <a:rPr lang="es-ES" sz="2000" dirty="0" smtClean="0">
                <a:latin typeface="Batang" panose="02030600000101010101" pitchFamily="18" charset="-127"/>
                <a:ea typeface="Batang" panose="02030600000101010101" pitchFamily="18" charset="-127"/>
              </a:rPr>
              <a:t>que reduce los daños causados en la cerda en el momento de la inseminación</a:t>
            </a:r>
            <a:r>
              <a:rPr lang="es-ES" sz="2000" dirty="0">
                <a:latin typeface="Batang" panose="02030600000101010101" pitchFamily="18" charset="-127"/>
                <a:ea typeface="Batang" panose="02030600000101010101" pitchFamily="18" charset="-127"/>
              </a:rPr>
              <a:t>. En el momento de la inseminación ha mostrado que interfiere menos en el proceso y es más </a:t>
            </a:r>
            <a:r>
              <a:rPr lang="es-ES" sz="2000" dirty="0" smtClean="0">
                <a:latin typeface="Batang" panose="02030600000101010101" pitchFamily="18" charset="-127"/>
                <a:ea typeface="Batang" panose="02030600000101010101" pitchFamily="18" charset="-127"/>
              </a:rPr>
              <a:t>eficiente, además de mejorar la fertilidad y prolificidad en las cerdas reproductoras.</a:t>
            </a:r>
            <a:endParaRPr lang="es-ES" sz="2000" b="1" dirty="0" smtClean="0">
              <a:latin typeface="Batang" panose="02030600000101010101" pitchFamily="18" charset="-127"/>
              <a:ea typeface="Batang" panose="02030600000101010101" pitchFamily="18" charset="-127"/>
            </a:endParaRPr>
          </a:p>
        </p:txBody>
      </p:sp>
      <p:pic>
        <p:nvPicPr>
          <p:cNvPr id="5"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8"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9" name="8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0" name="9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1"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16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20 Imagen" descr="Resultado de imagen de centro tecnologico agropecuario cinco vill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sp>
        <p:nvSpPr>
          <p:cNvPr id="4" name="3 CuadroTexto"/>
          <p:cNvSpPr txBox="1"/>
          <p:nvPr/>
        </p:nvSpPr>
        <p:spPr>
          <a:xfrm>
            <a:off x="412365" y="481672"/>
            <a:ext cx="8352928" cy="864096"/>
          </a:xfrm>
          <a:prstGeom prst="rect">
            <a:avLst/>
          </a:prstGeom>
          <a:noFill/>
        </p:spPr>
        <p:txBody>
          <a:bodyPr wrap="square" rtlCol="0">
            <a:noAutofit/>
          </a:bodyPr>
          <a:lstStyle/>
          <a:p>
            <a:pPr algn="ctr"/>
            <a:r>
              <a:rPr lang="es-ES" sz="4800" dirty="0" smtClean="0">
                <a:solidFill>
                  <a:srgbClr val="000000"/>
                </a:solidFill>
                <a:latin typeface="Bernard MT Condensed" panose="02050806060905020404" pitchFamily="18" charset="0"/>
              </a:rPr>
              <a:t>OBJETIVO PRINCIPAL</a:t>
            </a:r>
            <a:endParaRPr lang="es-ES" sz="4800" dirty="0">
              <a:solidFill>
                <a:srgbClr val="000000"/>
              </a:solidFill>
              <a:latin typeface="Bernard MT Condensed" panose="02050806060905020404" pitchFamily="18" charset="0"/>
            </a:endParaRPr>
          </a:p>
        </p:txBody>
      </p:sp>
      <p:sp>
        <p:nvSpPr>
          <p:cNvPr id="5" name="4 CuadroTexto"/>
          <p:cNvSpPr txBox="1"/>
          <p:nvPr/>
        </p:nvSpPr>
        <p:spPr>
          <a:xfrm>
            <a:off x="179512" y="1421605"/>
            <a:ext cx="8784976" cy="4455667"/>
          </a:xfrm>
          <a:prstGeom prst="rect">
            <a:avLst/>
          </a:prstGeom>
          <a:noFill/>
        </p:spPr>
        <p:txBody>
          <a:bodyPr wrap="square" rtlCol="0">
            <a:noAutofit/>
          </a:bodyPr>
          <a:lstStyle/>
          <a:p>
            <a:pPr algn="ctr">
              <a:spcAft>
                <a:spcPts val="1800"/>
              </a:spcAft>
            </a:pPr>
            <a:r>
              <a:rPr lang="es-ES" sz="2000" dirty="0" smtClean="0">
                <a:solidFill>
                  <a:srgbClr val="000000"/>
                </a:solidFill>
                <a:latin typeface="Batang" panose="02030600000101010101" pitchFamily="18" charset="-127"/>
                <a:ea typeface="Batang" panose="02030600000101010101" pitchFamily="18" charset="-127"/>
              </a:rPr>
              <a:t>PRODUCTIVIDAD Y SOSTENIBILIDAD DE EXPLOTACIONES AGRARIAS Y FORESTALES.</a:t>
            </a:r>
          </a:p>
          <a:p>
            <a:pPr algn="just"/>
            <a:endParaRPr lang="es-ES" i="1" dirty="0" smtClean="0">
              <a:solidFill>
                <a:srgbClr val="000000"/>
              </a:solidFill>
              <a:latin typeface="Batang" panose="02030600000101010101" pitchFamily="18" charset="-127"/>
              <a:ea typeface="Batang" panose="02030600000101010101" pitchFamily="18" charset="-127"/>
            </a:endParaRPr>
          </a:p>
          <a:p>
            <a:pPr algn="ctr"/>
            <a:r>
              <a:rPr lang="es-ES" b="1" dirty="0" smtClean="0">
                <a:solidFill>
                  <a:srgbClr val="000000"/>
                </a:solidFill>
                <a:latin typeface="Batang" panose="02030600000101010101" pitchFamily="18" charset="-127"/>
                <a:ea typeface="Batang" panose="02030600000101010101" pitchFamily="18" charset="-127"/>
              </a:rPr>
              <a:t>Reducción de las infecciones asociadas a la inseminación artificial </a:t>
            </a:r>
          </a:p>
          <a:p>
            <a:pPr algn="ctr"/>
            <a:r>
              <a:rPr lang="es-ES" dirty="0" smtClean="0">
                <a:solidFill>
                  <a:srgbClr val="000000"/>
                </a:solidFill>
                <a:latin typeface="Batang" panose="02030600000101010101" pitchFamily="18" charset="-127"/>
                <a:ea typeface="Batang" panose="02030600000101010101" pitchFamily="18" charset="-127"/>
              </a:rPr>
              <a:t>gracias a un mejor </a:t>
            </a:r>
            <a:r>
              <a:rPr lang="es-ES" b="1" dirty="0" smtClean="0">
                <a:solidFill>
                  <a:srgbClr val="000000"/>
                </a:solidFill>
                <a:latin typeface="Batang" panose="02030600000101010101" pitchFamily="18" charset="-127"/>
                <a:ea typeface="Batang" panose="02030600000101010101" pitchFamily="18" charset="-127"/>
              </a:rPr>
              <a:t>conocimiento del pH y de la flora vaginal de la cerda</a:t>
            </a:r>
            <a:r>
              <a:rPr lang="es-ES" dirty="0" smtClean="0">
                <a:solidFill>
                  <a:srgbClr val="000000"/>
                </a:solidFill>
                <a:latin typeface="Batang" panose="02030600000101010101" pitchFamily="18" charset="-127"/>
                <a:ea typeface="Batang" panose="02030600000101010101" pitchFamily="18" charset="-127"/>
              </a:rPr>
              <a:t>, que permitirá el planteamiento de diferentes prácticas para reducir el riesgo de metritis, abortos, etc. </a:t>
            </a:r>
          </a:p>
          <a:p>
            <a:pPr algn="ctr"/>
            <a:endParaRPr lang="es-ES" dirty="0" smtClean="0">
              <a:solidFill>
                <a:srgbClr val="000000"/>
              </a:solidFill>
              <a:latin typeface="Batang" panose="02030600000101010101" pitchFamily="18" charset="-127"/>
              <a:ea typeface="Batang" panose="02030600000101010101" pitchFamily="18" charset="-127"/>
            </a:endParaRPr>
          </a:p>
          <a:p>
            <a:pPr algn="ctr"/>
            <a:r>
              <a:rPr lang="es-ES" dirty="0" smtClean="0">
                <a:solidFill>
                  <a:srgbClr val="000000"/>
                </a:solidFill>
                <a:latin typeface="Batang" panose="02030600000101010101" pitchFamily="18" charset="-127"/>
                <a:ea typeface="Batang" panose="02030600000101010101" pitchFamily="18" charset="-127"/>
              </a:rPr>
              <a:t>Estas prácticas van acompañadas de una </a:t>
            </a:r>
            <a:r>
              <a:rPr lang="es-ES" b="1" dirty="0" smtClean="0">
                <a:solidFill>
                  <a:srgbClr val="000000"/>
                </a:solidFill>
                <a:latin typeface="Batang" panose="02030600000101010101" pitchFamily="18" charset="-127"/>
                <a:ea typeface="Batang" panose="02030600000101010101" pitchFamily="18" charset="-127"/>
              </a:rPr>
              <a:t>revisión de los protocolos de actuación durante la inseminación y modificaciones y optimización de esos procesos para potenciar esta reducción</a:t>
            </a:r>
            <a:r>
              <a:rPr lang="es-ES" dirty="0" smtClean="0">
                <a:solidFill>
                  <a:srgbClr val="000000"/>
                </a:solidFill>
                <a:latin typeface="Batang" panose="02030600000101010101" pitchFamily="18" charset="-127"/>
                <a:ea typeface="Batang" panose="02030600000101010101" pitchFamily="18" charset="-127"/>
              </a:rPr>
              <a:t>. </a:t>
            </a:r>
          </a:p>
          <a:p>
            <a:pPr algn="ctr"/>
            <a:endParaRPr lang="es-ES" dirty="0">
              <a:solidFill>
                <a:srgbClr val="000000"/>
              </a:solidFill>
              <a:latin typeface="Batang" panose="02030600000101010101" pitchFamily="18" charset="-127"/>
              <a:ea typeface="Batang" panose="02030600000101010101" pitchFamily="18" charset="-127"/>
            </a:endParaRPr>
          </a:p>
        </p:txBody>
      </p:sp>
      <p:pic>
        <p:nvPicPr>
          <p:cNvPr id="6" name="Picture 2" descr="Resultado de imagen de FEAD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14"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5" name="14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6" name="15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7"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348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209455"/>
            <a:ext cx="7344816" cy="2043659"/>
          </a:xfrm>
        </p:spPr>
        <p:txBody>
          <a:bodyPr>
            <a:noAutofit/>
          </a:bodyPr>
          <a:lstStyle/>
          <a:p>
            <a:pPr algn="ctr"/>
            <a:r>
              <a:rPr lang="es-ES" sz="4800" b="0" dirty="0" smtClean="0">
                <a:ln w="12700">
                  <a:solidFill>
                    <a:sysClr val="windowText" lastClr="000000"/>
                  </a:solidFill>
                  <a:prstDash val="solid"/>
                </a:ln>
                <a:solidFill>
                  <a:srgbClr val="000000"/>
                </a:solidFill>
                <a:effectLst/>
                <a:latin typeface="Bernard MT Condensed" panose="02050806060905020404" pitchFamily="18" charset="0"/>
              </a:rPr>
              <a:t>¡ MUCHAS GRACIAS !</a:t>
            </a:r>
            <a:endParaRPr lang="es-ES" sz="4800" b="0" dirty="0">
              <a:ln w="12700">
                <a:solidFill>
                  <a:sysClr val="windowText" lastClr="000000"/>
                </a:solidFill>
                <a:prstDash val="solid"/>
              </a:ln>
              <a:solidFill>
                <a:srgbClr val="000000"/>
              </a:solidFill>
              <a:effectLst/>
              <a:latin typeface="Bernard MT Condensed" panose="02050806060905020404" pitchFamily="18" charset="0"/>
            </a:endParaRPr>
          </a:p>
        </p:txBody>
      </p:sp>
      <p:pic>
        <p:nvPicPr>
          <p:cNvPr id="102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6084168" y="188640"/>
            <a:ext cx="2904257" cy="749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60648"/>
            <a:ext cx="2915287" cy="847751"/>
          </a:xfrm>
          <a:prstGeom prst="rect">
            <a:avLst/>
          </a:prstGeom>
          <a:noFill/>
          <a:extLst>
            <a:ext uri="{909E8E84-426E-40DD-AFC4-6F175D3DCCD1}">
              <a14:hiddenFill xmlns:a14="http://schemas.microsoft.com/office/drawing/2010/main">
                <a:solidFill>
                  <a:srgbClr val="FFFFFF"/>
                </a:solidFill>
              </a14:hiddenFill>
            </a:ext>
          </a:extLst>
        </p:spPr>
      </p:pic>
      <p:pic>
        <p:nvPicPr>
          <p:cNvPr id="27" name="20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3967855"/>
            <a:ext cx="1709860" cy="849367"/>
          </a:xfrm>
          <a:prstGeom prst="rect">
            <a:avLst/>
          </a:prstGeom>
          <a:noFill/>
          <a:ln>
            <a:noFill/>
          </a:ln>
          <a:extLst/>
        </p:spPr>
      </p:pic>
      <p:pic>
        <p:nvPicPr>
          <p:cNvPr id="28" name="27 Imagen" descr="Imagen relacionad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6866" y="3933056"/>
            <a:ext cx="1490791" cy="745561"/>
          </a:xfrm>
          <a:prstGeom prst="rect">
            <a:avLst/>
          </a:prstGeom>
          <a:noFill/>
          <a:ln>
            <a:noFill/>
          </a:ln>
        </p:spPr>
      </p:pic>
      <p:pic>
        <p:nvPicPr>
          <p:cNvPr id="29" name="28 Imagen" descr="Resultado de imagen de esmedagr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4836" y="3933056"/>
            <a:ext cx="1508185" cy="787165"/>
          </a:xfrm>
          <a:prstGeom prst="rect">
            <a:avLst/>
          </a:prstGeom>
          <a:noFill/>
          <a:ln>
            <a:noFill/>
          </a:ln>
        </p:spPr>
      </p:pic>
      <p:pic>
        <p:nvPicPr>
          <p:cNvPr id="31" name="Picture 2" descr="Resultado de imagen de facultad veterinaria uniz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4555" y="5085184"/>
            <a:ext cx="2177485" cy="616757"/>
          </a:xfrm>
          <a:prstGeom prst="rect">
            <a:avLst/>
          </a:prstGeom>
          <a:noFill/>
          <a:extLst>
            <a:ext uri="{909E8E84-426E-40DD-AFC4-6F175D3DCCD1}">
              <a14:hiddenFill xmlns:a14="http://schemas.microsoft.com/office/drawing/2010/main">
                <a:solidFill>
                  <a:srgbClr val="FFFFFF"/>
                </a:solidFill>
              </a14:hiddenFill>
            </a:ext>
          </a:extLst>
        </p:spPr>
      </p:pic>
      <p:pic>
        <p:nvPicPr>
          <p:cNvPr id="32" name="31 Imagen" descr="Resultado de imagen de centro tecnologico agropecuario cinco villa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1016" y="5085184"/>
            <a:ext cx="1101909" cy="590828"/>
          </a:xfrm>
          <a:prstGeom prst="rect">
            <a:avLst/>
          </a:prstGeom>
          <a:noFill/>
          <a:ln>
            <a:noFill/>
          </a:ln>
        </p:spPr>
      </p:pic>
      <p:sp>
        <p:nvSpPr>
          <p:cNvPr id="33" name="32 CuadroTexto"/>
          <p:cNvSpPr txBox="1"/>
          <p:nvPr/>
        </p:nvSpPr>
        <p:spPr>
          <a:xfrm>
            <a:off x="876321" y="3694745"/>
            <a:ext cx="311303" cy="1200329"/>
          </a:xfrm>
          <a:prstGeom prst="rect">
            <a:avLst/>
          </a:prstGeom>
          <a:noFill/>
        </p:spPr>
        <p:txBody>
          <a:bodyPr wrap="none" rtlCol="0">
            <a:spAutoFit/>
          </a:bodyPr>
          <a:lstStyle/>
          <a:p>
            <a:pPr algn="ctr"/>
            <a:r>
              <a:rPr lang="es-ES" sz="1200" dirty="0"/>
              <a:t>S</a:t>
            </a:r>
            <a:endParaRPr lang="es-ES" sz="1200" dirty="0" smtClean="0"/>
          </a:p>
          <a:p>
            <a:pPr algn="ctr"/>
            <a:r>
              <a:rPr lang="es-ES" sz="1200" dirty="0" smtClean="0"/>
              <a:t>O</a:t>
            </a:r>
          </a:p>
          <a:p>
            <a:pPr algn="ctr"/>
            <a:r>
              <a:rPr lang="es-ES" sz="1200" dirty="0" smtClean="0"/>
              <a:t>C</a:t>
            </a:r>
          </a:p>
          <a:p>
            <a:pPr algn="ctr"/>
            <a:r>
              <a:rPr lang="es-ES" sz="1200" dirty="0" smtClean="0"/>
              <a:t>I</a:t>
            </a:r>
          </a:p>
          <a:p>
            <a:pPr algn="ctr"/>
            <a:r>
              <a:rPr lang="es-ES" sz="1200" dirty="0" smtClean="0"/>
              <a:t>O</a:t>
            </a:r>
          </a:p>
          <a:p>
            <a:pPr algn="ctr"/>
            <a:r>
              <a:rPr lang="es-ES" sz="1200" dirty="0"/>
              <a:t>S</a:t>
            </a:r>
          </a:p>
        </p:txBody>
      </p:sp>
      <p:sp>
        <p:nvSpPr>
          <p:cNvPr id="34" name="33 CuadroTexto"/>
          <p:cNvSpPr txBox="1"/>
          <p:nvPr/>
        </p:nvSpPr>
        <p:spPr>
          <a:xfrm>
            <a:off x="1171935" y="5085184"/>
            <a:ext cx="1462865" cy="261610"/>
          </a:xfrm>
          <a:prstGeom prst="rect">
            <a:avLst/>
          </a:prstGeom>
          <a:noFill/>
        </p:spPr>
        <p:txBody>
          <a:bodyPr wrap="square" rtlCol="0">
            <a:spAutoFit/>
          </a:bodyPr>
          <a:lstStyle/>
          <a:p>
            <a:pPr algn="ctr"/>
            <a:r>
              <a:rPr lang="es-ES" sz="1100" dirty="0" smtClean="0"/>
              <a:t>COLABORADORES</a:t>
            </a:r>
          </a:p>
        </p:txBody>
      </p:sp>
    </p:spTree>
    <p:extLst>
      <p:ext uri="{BB962C8B-B14F-4D97-AF65-F5344CB8AC3E}">
        <p14:creationId xmlns:p14="http://schemas.microsoft.com/office/powerpoint/2010/main" val="1449242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493613"/>
            <a:ext cx="8352928" cy="4455667"/>
          </a:xfrm>
          <a:prstGeom prst="rect">
            <a:avLst/>
          </a:prstGeom>
          <a:noFill/>
        </p:spPr>
        <p:txBody>
          <a:bodyPr wrap="square" rtlCol="0">
            <a:noAutofit/>
          </a:bodyPr>
          <a:lstStyle/>
          <a:p>
            <a:pPr marL="285750" indent="-285750" algn="just">
              <a:spcAft>
                <a:spcPts val="1800"/>
              </a:spcAft>
              <a:buFont typeface="Arial" panose="020B0604020202020204" pitchFamily="34" charset="0"/>
              <a:buChar char="•"/>
            </a:pPr>
            <a:r>
              <a:rPr lang="es-ES" dirty="0" smtClean="0">
                <a:solidFill>
                  <a:srgbClr val="000000"/>
                </a:solidFill>
                <a:latin typeface="Batang" panose="02030600000101010101" pitchFamily="18" charset="-127"/>
                <a:ea typeface="Batang" panose="02030600000101010101" pitchFamily="18" charset="-127"/>
              </a:rPr>
              <a:t>Incrementar </a:t>
            </a:r>
            <a:r>
              <a:rPr lang="es-ES" dirty="0">
                <a:solidFill>
                  <a:srgbClr val="000000"/>
                </a:solidFill>
                <a:latin typeface="Batang" panose="02030600000101010101" pitchFamily="18" charset="-127"/>
                <a:ea typeface="Batang" panose="02030600000101010101" pitchFamily="18" charset="-127"/>
              </a:rPr>
              <a:t>el conocimiento de las </a:t>
            </a:r>
            <a:r>
              <a:rPr lang="es-ES" b="1" dirty="0">
                <a:solidFill>
                  <a:srgbClr val="000000"/>
                </a:solidFill>
                <a:latin typeface="Batang" panose="02030600000101010101" pitchFamily="18" charset="-127"/>
                <a:ea typeface="Batang" panose="02030600000101010101" pitchFamily="18" charset="-127"/>
              </a:rPr>
              <a:t>patologías sanitarias reproductivas</a:t>
            </a:r>
            <a:r>
              <a:rPr lang="es-ES" dirty="0">
                <a:solidFill>
                  <a:srgbClr val="000000"/>
                </a:solidFill>
                <a:latin typeface="Batang" panose="02030600000101010101" pitchFamily="18" charset="-127"/>
                <a:ea typeface="Batang" panose="02030600000101010101" pitchFamily="18" charset="-127"/>
              </a:rPr>
              <a:t>, </a:t>
            </a:r>
            <a:r>
              <a:rPr lang="es-ES" b="1" dirty="0">
                <a:solidFill>
                  <a:srgbClr val="000000"/>
                </a:solidFill>
                <a:latin typeface="Batang" panose="02030600000101010101" pitchFamily="18" charset="-127"/>
                <a:ea typeface="Batang" panose="02030600000101010101" pitchFamily="18" charset="-127"/>
              </a:rPr>
              <a:t>caracterizar la flora vaginal y establecer patrones de pH </a:t>
            </a:r>
            <a:r>
              <a:rPr lang="es-ES" dirty="0">
                <a:solidFill>
                  <a:srgbClr val="000000"/>
                </a:solidFill>
                <a:latin typeface="Batang" panose="02030600000101010101" pitchFamily="18" charset="-127"/>
                <a:ea typeface="Batang" panose="02030600000101010101" pitchFamily="18" charset="-127"/>
              </a:rPr>
              <a:t>que permitan predecir disfunciones y aplicar acciones preventivas y correctivas.</a:t>
            </a:r>
          </a:p>
          <a:p>
            <a:pPr marL="285750" indent="-285750" algn="just">
              <a:spcAft>
                <a:spcPts val="1800"/>
              </a:spcAft>
              <a:buFont typeface="Arial" panose="020B0604020202020204" pitchFamily="34" charset="0"/>
              <a:buChar char="•"/>
            </a:pPr>
            <a:r>
              <a:rPr lang="es-ES" b="1" dirty="0" smtClean="0">
                <a:solidFill>
                  <a:srgbClr val="000000"/>
                </a:solidFill>
                <a:latin typeface="Batang" panose="02030600000101010101" pitchFamily="18" charset="-127"/>
                <a:ea typeface="Batang" panose="02030600000101010101" pitchFamily="18" charset="-127"/>
              </a:rPr>
              <a:t>Reducir</a:t>
            </a:r>
            <a:r>
              <a:rPr lang="es-ES" dirty="0" smtClean="0">
                <a:solidFill>
                  <a:srgbClr val="000000"/>
                </a:solidFill>
                <a:latin typeface="Batang" panose="02030600000101010101" pitchFamily="18" charset="-127"/>
                <a:ea typeface="Batang" panose="02030600000101010101" pitchFamily="18" charset="-127"/>
              </a:rPr>
              <a:t> </a:t>
            </a:r>
            <a:r>
              <a:rPr lang="es-ES" dirty="0">
                <a:solidFill>
                  <a:srgbClr val="000000"/>
                </a:solidFill>
                <a:latin typeface="Batang" panose="02030600000101010101" pitchFamily="18" charset="-127"/>
                <a:ea typeface="Batang" panose="02030600000101010101" pitchFamily="18" charset="-127"/>
              </a:rPr>
              <a:t>a la mitad (de un </a:t>
            </a:r>
            <a:r>
              <a:rPr lang="es-ES" dirty="0" smtClean="0">
                <a:solidFill>
                  <a:srgbClr val="000000"/>
                </a:solidFill>
                <a:latin typeface="Batang" panose="02030600000101010101" pitchFamily="18" charset="-127"/>
                <a:ea typeface="Batang" panose="02030600000101010101" pitchFamily="18" charset="-127"/>
              </a:rPr>
              <a:t>10% al </a:t>
            </a:r>
            <a:r>
              <a:rPr lang="es-ES" dirty="0">
                <a:solidFill>
                  <a:srgbClr val="000000"/>
                </a:solidFill>
                <a:latin typeface="Batang" panose="02030600000101010101" pitchFamily="18" charset="-127"/>
                <a:ea typeface="Batang" panose="02030600000101010101" pitchFamily="18" charset="-127"/>
              </a:rPr>
              <a:t>5</a:t>
            </a:r>
            <a:r>
              <a:rPr lang="es-ES" dirty="0" smtClean="0">
                <a:solidFill>
                  <a:srgbClr val="000000"/>
                </a:solidFill>
                <a:latin typeface="Batang" panose="02030600000101010101" pitchFamily="18" charset="-127"/>
                <a:ea typeface="Batang" panose="02030600000101010101" pitchFamily="18" charset="-127"/>
              </a:rPr>
              <a:t>%) </a:t>
            </a:r>
            <a:r>
              <a:rPr lang="es-ES" dirty="0">
                <a:solidFill>
                  <a:srgbClr val="000000"/>
                </a:solidFill>
                <a:latin typeface="Batang" panose="02030600000101010101" pitchFamily="18" charset="-127"/>
                <a:ea typeface="Batang" panose="02030600000101010101" pitchFamily="18" charset="-127"/>
              </a:rPr>
              <a:t>la </a:t>
            </a:r>
            <a:r>
              <a:rPr lang="es-ES" b="1" dirty="0">
                <a:solidFill>
                  <a:srgbClr val="000000"/>
                </a:solidFill>
                <a:latin typeface="Batang" panose="02030600000101010101" pitchFamily="18" charset="-127"/>
                <a:ea typeface="Batang" panose="02030600000101010101" pitchFamily="18" charset="-127"/>
              </a:rPr>
              <a:t>incidencia de metritis </a:t>
            </a:r>
            <a:r>
              <a:rPr lang="es-ES" dirty="0">
                <a:solidFill>
                  <a:srgbClr val="000000"/>
                </a:solidFill>
                <a:latin typeface="Batang" panose="02030600000101010101" pitchFamily="18" charset="-127"/>
                <a:ea typeface="Batang" panose="02030600000101010101" pitchFamily="18" charset="-127"/>
              </a:rPr>
              <a:t>en hembras con inseminación </a:t>
            </a:r>
            <a:r>
              <a:rPr lang="es-ES" dirty="0" smtClean="0">
                <a:solidFill>
                  <a:srgbClr val="000000"/>
                </a:solidFill>
                <a:latin typeface="Batang" panose="02030600000101010101" pitchFamily="18" charset="-127"/>
                <a:ea typeface="Batang" panose="02030600000101010101" pitchFamily="18" charset="-127"/>
              </a:rPr>
              <a:t>artificial.</a:t>
            </a:r>
            <a:endParaRPr lang="es-ES" dirty="0">
              <a:solidFill>
                <a:srgbClr val="000000"/>
              </a:solidFill>
              <a:latin typeface="Batang" panose="02030600000101010101" pitchFamily="18" charset="-127"/>
              <a:ea typeface="Batang" panose="02030600000101010101" pitchFamily="18" charset="-127"/>
            </a:endParaRPr>
          </a:p>
          <a:p>
            <a:pPr marL="285750" indent="-285750" algn="just">
              <a:spcAft>
                <a:spcPts val="1800"/>
              </a:spcAft>
              <a:buFont typeface="Arial" panose="020B0604020202020204" pitchFamily="34" charset="0"/>
              <a:buChar char="•"/>
            </a:pPr>
            <a:r>
              <a:rPr lang="es-ES" b="1" dirty="0" smtClean="0">
                <a:solidFill>
                  <a:srgbClr val="000000"/>
                </a:solidFill>
                <a:latin typeface="Batang" panose="02030600000101010101" pitchFamily="18" charset="-127"/>
                <a:ea typeface="Batang" panose="02030600000101010101" pitchFamily="18" charset="-127"/>
              </a:rPr>
              <a:t>Reducir </a:t>
            </a:r>
            <a:r>
              <a:rPr lang="es-ES" b="1" dirty="0">
                <a:solidFill>
                  <a:srgbClr val="000000"/>
                </a:solidFill>
                <a:latin typeface="Batang" panose="02030600000101010101" pitchFamily="18" charset="-127"/>
                <a:ea typeface="Batang" panose="02030600000101010101" pitchFamily="18" charset="-127"/>
              </a:rPr>
              <a:t>el número de abortos </a:t>
            </a:r>
            <a:r>
              <a:rPr lang="es-ES" dirty="0">
                <a:solidFill>
                  <a:srgbClr val="000000"/>
                </a:solidFill>
                <a:latin typeface="Batang" panose="02030600000101010101" pitchFamily="18" charset="-127"/>
                <a:ea typeface="Batang" panose="02030600000101010101" pitchFamily="18" charset="-127"/>
              </a:rPr>
              <a:t>causados por infecciones durante la inseminación artificial.</a:t>
            </a:r>
          </a:p>
          <a:p>
            <a:pPr marL="285750" indent="-285750" algn="just">
              <a:spcAft>
                <a:spcPts val="1800"/>
              </a:spcAft>
              <a:buFont typeface="Arial" panose="020B0604020202020204" pitchFamily="34" charset="0"/>
              <a:buChar char="•"/>
            </a:pPr>
            <a:r>
              <a:rPr lang="es-ES" b="1" dirty="0" smtClean="0">
                <a:solidFill>
                  <a:srgbClr val="000000"/>
                </a:solidFill>
                <a:latin typeface="Batang" panose="02030600000101010101" pitchFamily="18" charset="-127"/>
                <a:ea typeface="Batang" panose="02030600000101010101" pitchFamily="18" charset="-127"/>
              </a:rPr>
              <a:t>Reducir </a:t>
            </a:r>
            <a:r>
              <a:rPr lang="es-ES" b="1" dirty="0">
                <a:solidFill>
                  <a:srgbClr val="000000"/>
                </a:solidFill>
                <a:latin typeface="Batang" panose="02030600000101010101" pitchFamily="18" charset="-127"/>
                <a:ea typeface="Batang" panose="02030600000101010101" pitchFamily="18" charset="-127"/>
              </a:rPr>
              <a:t>los costes </a:t>
            </a:r>
            <a:r>
              <a:rPr lang="es-ES" dirty="0">
                <a:solidFill>
                  <a:srgbClr val="000000"/>
                </a:solidFill>
                <a:latin typeface="Batang" panose="02030600000101010101" pitchFamily="18" charset="-127"/>
                <a:ea typeface="Batang" panose="02030600000101010101" pitchFamily="18" charset="-127"/>
              </a:rPr>
              <a:t>asociados a estas patologías </a:t>
            </a:r>
            <a:r>
              <a:rPr lang="es-ES" dirty="0" smtClean="0">
                <a:solidFill>
                  <a:srgbClr val="000000"/>
                </a:solidFill>
                <a:latin typeface="Batang" panose="02030600000101010101" pitchFamily="18" charset="-127"/>
                <a:ea typeface="Batang" panose="02030600000101010101" pitchFamily="18" charset="-127"/>
              </a:rPr>
              <a:t>reproductivas.</a:t>
            </a:r>
            <a:endParaRPr lang="es-ES" dirty="0">
              <a:solidFill>
                <a:srgbClr val="000000"/>
              </a:solidFill>
              <a:latin typeface="Batang" panose="02030600000101010101" pitchFamily="18" charset="-127"/>
              <a:ea typeface="Batang" panose="02030600000101010101" pitchFamily="18" charset="-127"/>
            </a:endParaRPr>
          </a:p>
          <a:p>
            <a:pPr marL="285750" indent="-285750" algn="just">
              <a:spcAft>
                <a:spcPts val="1800"/>
              </a:spcAft>
              <a:buFont typeface="Arial" panose="020B0604020202020204" pitchFamily="34" charset="0"/>
              <a:buChar char="•"/>
            </a:pPr>
            <a:r>
              <a:rPr lang="es-ES" b="1" dirty="0" smtClean="0">
                <a:solidFill>
                  <a:srgbClr val="000000"/>
                </a:solidFill>
                <a:latin typeface="Batang" panose="02030600000101010101" pitchFamily="18" charset="-127"/>
                <a:ea typeface="Batang" panose="02030600000101010101" pitchFamily="18" charset="-127"/>
              </a:rPr>
              <a:t>Mejorar</a:t>
            </a:r>
            <a:r>
              <a:rPr lang="es-ES" dirty="0" smtClean="0">
                <a:solidFill>
                  <a:srgbClr val="000000"/>
                </a:solidFill>
                <a:latin typeface="Batang" panose="02030600000101010101" pitchFamily="18" charset="-127"/>
                <a:ea typeface="Batang" panose="02030600000101010101" pitchFamily="18" charset="-127"/>
              </a:rPr>
              <a:t> </a:t>
            </a:r>
            <a:r>
              <a:rPr lang="es-ES" dirty="0">
                <a:solidFill>
                  <a:srgbClr val="000000"/>
                </a:solidFill>
                <a:latin typeface="Batang" panose="02030600000101010101" pitchFamily="18" charset="-127"/>
                <a:ea typeface="Batang" panose="02030600000101010101" pitchFamily="18" charset="-127"/>
              </a:rPr>
              <a:t>la calidad y conservación de las </a:t>
            </a:r>
            <a:r>
              <a:rPr lang="es-ES" b="1" dirty="0">
                <a:solidFill>
                  <a:srgbClr val="000000"/>
                </a:solidFill>
                <a:latin typeface="Batang" panose="02030600000101010101" pitchFamily="18" charset="-127"/>
                <a:ea typeface="Batang" panose="02030600000101010101" pitchFamily="18" charset="-127"/>
              </a:rPr>
              <a:t>dosis </a:t>
            </a:r>
            <a:r>
              <a:rPr lang="es-ES" b="1" dirty="0" smtClean="0">
                <a:solidFill>
                  <a:srgbClr val="000000"/>
                </a:solidFill>
                <a:latin typeface="Batang" panose="02030600000101010101" pitchFamily="18" charset="-127"/>
                <a:ea typeface="Batang" panose="02030600000101010101" pitchFamily="18" charset="-127"/>
              </a:rPr>
              <a:t>seminales</a:t>
            </a:r>
            <a:r>
              <a:rPr lang="es-ES" dirty="0" smtClean="0">
                <a:solidFill>
                  <a:srgbClr val="000000"/>
                </a:solidFill>
                <a:latin typeface="Batang" panose="02030600000101010101" pitchFamily="18" charset="-127"/>
                <a:ea typeface="Batang" panose="02030600000101010101" pitchFamily="18" charset="-127"/>
              </a:rPr>
              <a:t>.</a:t>
            </a:r>
            <a:endParaRPr lang="es-ES" u="sng" dirty="0">
              <a:solidFill>
                <a:srgbClr val="000000"/>
              </a:solidFill>
              <a:latin typeface="Batang" panose="02030600000101010101" pitchFamily="18" charset="-127"/>
              <a:ea typeface="Batang" panose="02030600000101010101" pitchFamily="18" charset="-127"/>
            </a:endParaRPr>
          </a:p>
          <a:p>
            <a:pPr marL="285750" indent="-285750" algn="just">
              <a:spcAft>
                <a:spcPts val="1800"/>
              </a:spcAft>
              <a:buFont typeface="Arial" panose="020B0604020202020204" pitchFamily="34" charset="0"/>
              <a:buChar char="•"/>
            </a:pPr>
            <a:r>
              <a:rPr lang="es-ES" b="1" dirty="0" smtClean="0">
                <a:solidFill>
                  <a:srgbClr val="000000"/>
                </a:solidFill>
                <a:latin typeface="Batang" panose="02030600000101010101" pitchFamily="18" charset="-127"/>
                <a:ea typeface="Batang" panose="02030600000101010101" pitchFamily="18" charset="-127"/>
              </a:rPr>
              <a:t>Mejorar </a:t>
            </a:r>
            <a:r>
              <a:rPr lang="es-ES" b="1" dirty="0">
                <a:solidFill>
                  <a:srgbClr val="000000"/>
                </a:solidFill>
                <a:latin typeface="Batang" panose="02030600000101010101" pitchFamily="18" charset="-127"/>
                <a:ea typeface="Batang" panose="02030600000101010101" pitchFamily="18" charset="-127"/>
              </a:rPr>
              <a:t>los protocolos de inseminación</a:t>
            </a:r>
            <a:r>
              <a:rPr lang="es-ES" dirty="0">
                <a:solidFill>
                  <a:srgbClr val="000000"/>
                </a:solidFill>
                <a:latin typeface="Batang" panose="02030600000101010101" pitchFamily="18" charset="-127"/>
                <a:ea typeface="Batang" panose="02030600000101010101" pitchFamily="18" charset="-127"/>
              </a:rPr>
              <a:t> y de los </a:t>
            </a:r>
            <a:r>
              <a:rPr lang="es-ES" b="1" dirty="0">
                <a:solidFill>
                  <a:srgbClr val="000000"/>
                </a:solidFill>
                <a:latin typeface="Batang" panose="02030600000101010101" pitchFamily="18" charset="-127"/>
                <a:ea typeface="Batang" panose="02030600000101010101" pitchFamily="18" charset="-127"/>
              </a:rPr>
              <a:t>materiales</a:t>
            </a:r>
            <a:r>
              <a:rPr lang="es-ES" dirty="0">
                <a:solidFill>
                  <a:srgbClr val="000000"/>
                </a:solidFill>
                <a:latin typeface="Batang" panose="02030600000101010101" pitchFamily="18" charset="-127"/>
                <a:ea typeface="Batang" panose="02030600000101010101" pitchFamily="18" charset="-127"/>
              </a:rPr>
              <a:t> que intervienen en el proceso para la reducción de dichas </a:t>
            </a:r>
            <a:r>
              <a:rPr lang="es-ES" dirty="0" smtClean="0">
                <a:solidFill>
                  <a:srgbClr val="000000"/>
                </a:solidFill>
                <a:latin typeface="Batang" panose="02030600000101010101" pitchFamily="18" charset="-127"/>
                <a:ea typeface="Batang" panose="02030600000101010101" pitchFamily="18" charset="-127"/>
              </a:rPr>
              <a:t>patologías.</a:t>
            </a:r>
            <a:endParaRPr lang="es-ES" dirty="0">
              <a:solidFill>
                <a:srgbClr val="000000"/>
              </a:solidFill>
              <a:latin typeface="Batang" panose="02030600000101010101" pitchFamily="18" charset="-127"/>
              <a:ea typeface="Batang" panose="02030600000101010101" pitchFamily="18" charset="-127"/>
            </a:endParaRPr>
          </a:p>
          <a:p>
            <a:pPr algn="just">
              <a:spcAft>
                <a:spcPts val="1800"/>
              </a:spcAft>
            </a:pPr>
            <a:endParaRPr lang="es-ES" dirty="0" smtClean="0">
              <a:solidFill>
                <a:srgbClr val="000000"/>
              </a:solidFill>
              <a:latin typeface="Batang" panose="02030600000101010101" pitchFamily="18" charset="-127"/>
              <a:ea typeface="Batang" panose="02030600000101010101" pitchFamily="18" charset="-127"/>
            </a:endParaRPr>
          </a:p>
          <a:p>
            <a:pPr algn="ctr">
              <a:spcAft>
                <a:spcPts val="1800"/>
              </a:spcAft>
            </a:pPr>
            <a:endParaRPr lang="es-ES" dirty="0">
              <a:solidFill>
                <a:srgbClr val="000000"/>
              </a:solidFill>
              <a:latin typeface="Batang" panose="02030600000101010101" pitchFamily="18" charset="-127"/>
              <a:ea typeface="Batang" panose="02030600000101010101" pitchFamily="18" charset="-127"/>
            </a:endParaRPr>
          </a:p>
          <a:p>
            <a:pPr algn="ctr">
              <a:spcAft>
                <a:spcPts val="1800"/>
              </a:spcAft>
            </a:pPr>
            <a:endParaRPr lang="es-ES" dirty="0">
              <a:solidFill>
                <a:srgbClr val="000000"/>
              </a:solidFill>
              <a:latin typeface="Batang" panose="02030600000101010101" pitchFamily="18" charset="-127"/>
              <a:ea typeface="Batang" panose="02030600000101010101" pitchFamily="18" charset="-127"/>
            </a:endParaRPr>
          </a:p>
        </p:txBody>
      </p:sp>
      <p:pic>
        <p:nvPicPr>
          <p:cNvPr id="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23528" y="476672"/>
            <a:ext cx="8352928" cy="864096"/>
          </a:xfrm>
          <a:prstGeom prst="rect">
            <a:avLst/>
          </a:prstGeom>
          <a:noFill/>
        </p:spPr>
        <p:txBody>
          <a:bodyPr wrap="square" rtlCol="0">
            <a:noAutofit/>
          </a:bodyPr>
          <a:lstStyle/>
          <a:p>
            <a:pPr algn="ctr"/>
            <a:r>
              <a:rPr lang="es-ES" sz="4800" dirty="0">
                <a:solidFill>
                  <a:srgbClr val="000000"/>
                </a:solidFill>
                <a:latin typeface="Bernard MT Condensed" panose="02050806060905020404" pitchFamily="18" charset="0"/>
              </a:rPr>
              <a:t>OBJETIVOS ESPECÍFICOS</a:t>
            </a:r>
          </a:p>
        </p:txBody>
      </p:sp>
      <p:pic>
        <p:nvPicPr>
          <p:cNvPr id="10" name="9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11"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2" name="11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3" name="12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8"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18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268760"/>
            <a:ext cx="8352928" cy="4455667"/>
          </a:xfrm>
          <a:prstGeom prst="rect">
            <a:avLst/>
          </a:prstGeom>
          <a:noFill/>
        </p:spPr>
        <p:txBody>
          <a:bodyPr wrap="square" rtlCol="0">
            <a:noAutofit/>
          </a:bodyPr>
          <a:lstStyle/>
          <a:p>
            <a:pPr algn="just">
              <a:spcAft>
                <a:spcPts val="1200"/>
              </a:spcAft>
            </a:pPr>
            <a:r>
              <a:rPr lang="es-ES" b="1" dirty="0" smtClean="0">
                <a:solidFill>
                  <a:srgbClr val="000000"/>
                </a:solidFill>
                <a:latin typeface="Batang" panose="02030600000101010101" pitchFamily="18" charset="-127"/>
                <a:ea typeface="Batang" panose="02030600000101010101" pitchFamily="18" charset="-127"/>
              </a:rPr>
              <a:t>Actividad 1:</a:t>
            </a:r>
            <a:endParaRPr lang="es-ES" dirty="0">
              <a:solidFill>
                <a:srgbClr val="000000"/>
              </a:solidFill>
              <a:latin typeface="Batang" panose="02030600000101010101" pitchFamily="18" charset="-127"/>
              <a:ea typeface="Batang" panose="02030600000101010101" pitchFamily="18" charset="-127"/>
            </a:endParaRPr>
          </a:p>
          <a:p>
            <a:pPr lvl="1" algn="just">
              <a:spcAft>
                <a:spcPts val="1200"/>
              </a:spcAft>
            </a:pPr>
            <a:r>
              <a:rPr lang="es-ES" dirty="0" smtClean="0">
                <a:solidFill>
                  <a:srgbClr val="000000"/>
                </a:solidFill>
                <a:latin typeface="Batang" panose="02030600000101010101" pitchFamily="18" charset="-127"/>
                <a:ea typeface="Batang" panose="02030600000101010101" pitchFamily="18" charset="-127"/>
              </a:rPr>
              <a:t>Estudio del pH vaginal de las cerdas y obtención de un patrón (</a:t>
            </a:r>
            <a:r>
              <a:rPr lang="es-ES" b="1" dirty="0" smtClean="0">
                <a:solidFill>
                  <a:srgbClr val="000000"/>
                </a:solidFill>
                <a:latin typeface="Batang" panose="02030600000101010101" pitchFamily="18" charset="-127"/>
                <a:ea typeface="Batang" panose="02030600000101010101" pitchFamily="18" charset="-127"/>
              </a:rPr>
              <a:t>2017-2018</a:t>
            </a:r>
            <a:r>
              <a:rPr lang="es-ES" dirty="0" smtClean="0">
                <a:solidFill>
                  <a:srgbClr val="000000"/>
                </a:solidFill>
                <a:latin typeface="Batang" panose="02030600000101010101" pitchFamily="18" charset="-127"/>
                <a:ea typeface="Batang" panose="02030600000101010101" pitchFamily="18" charset="-127"/>
              </a:rPr>
              <a:t>)</a:t>
            </a:r>
            <a:endParaRPr lang="es-ES" b="1" dirty="0" smtClean="0">
              <a:solidFill>
                <a:srgbClr val="000000"/>
              </a:solidFill>
              <a:latin typeface="Batang" panose="02030600000101010101" pitchFamily="18" charset="-127"/>
              <a:ea typeface="Batang" panose="02030600000101010101" pitchFamily="18" charset="-127"/>
            </a:endParaRPr>
          </a:p>
          <a:p>
            <a:pPr algn="just">
              <a:spcAft>
                <a:spcPts val="1200"/>
              </a:spcAft>
            </a:pPr>
            <a:r>
              <a:rPr lang="es-ES" b="1" dirty="0" smtClean="0">
                <a:solidFill>
                  <a:srgbClr val="000000"/>
                </a:solidFill>
                <a:latin typeface="Batang" panose="02030600000101010101" pitchFamily="18" charset="-127"/>
                <a:ea typeface="Batang" panose="02030600000101010101" pitchFamily="18" charset="-127"/>
              </a:rPr>
              <a:t>Actividad 2:</a:t>
            </a:r>
            <a:endParaRPr lang="es-ES" dirty="0">
              <a:solidFill>
                <a:srgbClr val="000000"/>
              </a:solidFill>
              <a:latin typeface="Batang" panose="02030600000101010101" pitchFamily="18" charset="-127"/>
              <a:ea typeface="Batang" panose="02030600000101010101" pitchFamily="18" charset="-127"/>
            </a:endParaRPr>
          </a:p>
          <a:p>
            <a:pPr lvl="1" algn="just">
              <a:spcAft>
                <a:spcPts val="1200"/>
              </a:spcAft>
            </a:pPr>
            <a:r>
              <a:rPr lang="es-ES" dirty="0" smtClean="0">
                <a:solidFill>
                  <a:srgbClr val="000000"/>
                </a:solidFill>
                <a:latin typeface="Batang" panose="02030600000101010101" pitchFamily="18" charset="-127"/>
                <a:ea typeface="Batang" panose="02030600000101010101" pitchFamily="18" charset="-127"/>
              </a:rPr>
              <a:t>Estudio correlación pH con flora vaginal (</a:t>
            </a:r>
            <a:r>
              <a:rPr lang="es-ES" b="1" dirty="0" smtClean="0">
                <a:solidFill>
                  <a:srgbClr val="000000"/>
                </a:solidFill>
                <a:latin typeface="Batang" panose="02030600000101010101" pitchFamily="18" charset="-127"/>
                <a:ea typeface="Batang" panose="02030600000101010101" pitchFamily="18" charset="-127"/>
              </a:rPr>
              <a:t>2017-2018</a:t>
            </a:r>
            <a:r>
              <a:rPr lang="es-ES" dirty="0" smtClean="0">
                <a:solidFill>
                  <a:srgbClr val="000000"/>
                </a:solidFill>
                <a:latin typeface="Batang" panose="02030600000101010101" pitchFamily="18" charset="-127"/>
                <a:ea typeface="Batang" panose="02030600000101010101" pitchFamily="18" charset="-127"/>
              </a:rPr>
              <a:t>)</a:t>
            </a:r>
            <a:endParaRPr lang="es-ES" b="1" dirty="0" smtClean="0">
              <a:solidFill>
                <a:srgbClr val="000000"/>
              </a:solidFill>
              <a:latin typeface="Batang" panose="02030600000101010101" pitchFamily="18" charset="-127"/>
              <a:ea typeface="Batang" panose="02030600000101010101" pitchFamily="18" charset="-127"/>
            </a:endParaRPr>
          </a:p>
          <a:p>
            <a:pPr algn="just">
              <a:spcAft>
                <a:spcPts val="1200"/>
              </a:spcAft>
            </a:pPr>
            <a:r>
              <a:rPr lang="es-ES" b="1" dirty="0" smtClean="0">
                <a:solidFill>
                  <a:srgbClr val="000000"/>
                </a:solidFill>
                <a:latin typeface="Batang" panose="02030600000101010101" pitchFamily="18" charset="-127"/>
                <a:ea typeface="Batang" panose="02030600000101010101" pitchFamily="18" charset="-127"/>
              </a:rPr>
              <a:t>Actividad 3</a:t>
            </a:r>
            <a:r>
              <a:rPr lang="es-ES" dirty="0" smtClean="0">
                <a:solidFill>
                  <a:srgbClr val="000000"/>
                </a:solidFill>
                <a:latin typeface="Batang" panose="02030600000101010101" pitchFamily="18" charset="-127"/>
                <a:ea typeface="Batang" panose="02030600000101010101" pitchFamily="18" charset="-127"/>
              </a:rPr>
              <a:t>:</a:t>
            </a:r>
            <a:endParaRPr lang="es-ES" dirty="0">
              <a:solidFill>
                <a:srgbClr val="000000"/>
              </a:solidFill>
              <a:latin typeface="Batang" panose="02030600000101010101" pitchFamily="18" charset="-127"/>
              <a:ea typeface="Batang" panose="02030600000101010101" pitchFamily="18" charset="-127"/>
            </a:endParaRPr>
          </a:p>
          <a:p>
            <a:pPr lvl="1" algn="just">
              <a:spcAft>
                <a:spcPts val="1200"/>
              </a:spcAft>
            </a:pPr>
            <a:r>
              <a:rPr lang="es-ES" dirty="0" smtClean="0">
                <a:solidFill>
                  <a:srgbClr val="000000"/>
                </a:solidFill>
                <a:latin typeface="Batang" panose="02030600000101010101" pitchFamily="18" charset="-127"/>
                <a:ea typeface="Batang" panose="02030600000101010101" pitchFamily="18" charset="-127"/>
              </a:rPr>
              <a:t>Estudio de la regulación de la flora vaginal (</a:t>
            </a:r>
            <a:r>
              <a:rPr lang="es-ES" b="1" dirty="0" smtClean="0">
                <a:solidFill>
                  <a:srgbClr val="000000"/>
                </a:solidFill>
                <a:latin typeface="Batang" panose="02030600000101010101" pitchFamily="18" charset="-127"/>
                <a:ea typeface="Batang" panose="02030600000101010101" pitchFamily="18" charset="-127"/>
              </a:rPr>
              <a:t>2018-2019</a:t>
            </a:r>
            <a:r>
              <a:rPr lang="es-ES" dirty="0" smtClean="0">
                <a:solidFill>
                  <a:srgbClr val="000000"/>
                </a:solidFill>
                <a:latin typeface="Batang" panose="02030600000101010101" pitchFamily="18" charset="-127"/>
                <a:ea typeface="Batang" panose="02030600000101010101" pitchFamily="18" charset="-127"/>
              </a:rPr>
              <a:t>)</a:t>
            </a:r>
            <a:endParaRPr lang="es-ES" b="1" dirty="0" smtClean="0">
              <a:solidFill>
                <a:srgbClr val="000000"/>
              </a:solidFill>
              <a:latin typeface="Batang" panose="02030600000101010101" pitchFamily="18" charset="-127"/>
              <a:ea typeface="Batang" panose="02030600000101010101" pitchFamily="18" charset="-127"/>
            </a:endParaRPr>
          </a:p>
          <a:p>
            <a:pPr algn="just">
              <a:spcAft>
                <a:spcPts val="1200"/>
              </a:spcAft>
            </a:pPr>
            <a:r>
              <a:rPr lang="es-ES" b="1" dirty="0" smtClean="0">
                <a:solidFill>
                  <a:srgbClr val="000000"/>
                </a:solidFill>
                <a:latin typeface="Batang" panose="02030600000101010101" pitchFamily="18" charset="-127"/>
                <a:ea typeface="Batang" panose="02030600000101010101" pitchFamily="18" charset="-127"/>
              </a:rPr>
              <a:t>Actividad 4:</a:t>
            </a:r>
            <a:r>
              <a:rPr lang="es-ES" dirty="0" smtClean="0">
                <a:solidFill>
                  <a:srgbClr val="000000"/>
                </a:solidFill>
                <a:latin typeface="Batang" panose="02030600000101010101" pitchFamily="18" charset="-127"/>
                <a:ea typeface="Batang" panose="02030600000101010101" pitchFamily="18" charset="-127"/>
              </a:rPr>
              <a:t> </a:t>
            </a:r>
          </a:p>
          <a:p>
            <a:pPr lvl="1" algn="just">
              <a:spcAft>
                <a:spcPts val="1200"/>
              </a:spcAft>
            </a:pPr>
            <a:r>
              <a:rPr lang="es-ES" dirty="0" smtClean="0">
                <a:solidFill>
                  <a:srgbClr val="000000"/>
                </a:solidFill>
                <a:latin typeface="Batang" panose="02030600000101010101" pitchFamily="18" charset="-127"/>
                <a:ea typeface="Batang" panose="02030600000101010101" pitchFamily="18" charset="-127"/>
              </a:rPr>
              <a:t>Acciones de difusión (</a:t>
            </a:r>
            <a:r>
              <a:rPr lang="es-ES" b="1" dirty="0" smtClean="0">
                <a:solidFill>
                  <a:srgbClr val="000000"/>
                </a:solidFill>
                <a:latin typeface="Batang" panose="02030600000101010101" pitchFamily="18" charset="-127"/>
                <a:ea typeface="Batang" panose="02030600000101010101" pitchFamily="18" charset="-127"/>
              </a:rPr>
              <a:t>2018-2019</a:t>
            </a:r>
            <a:r>
              <a:rPr lang="es-ES" dirty="0" smtClean="0">
                <a:solidFill>
                  <a:srgbClr val="000000"/>
                </a:solidFill>
                <a:latin typeface="Batang" panose="02030600000101010101" pitchFamily="18" charset="-127"/>
                <a:ea typeface="Batang" panose="02030600000101010101" pitchFamily="18" charset="-127"/>
              </a:rPr>
              <a:t>)</a:t>
            </a:r>
          </a:p>
          <a:p>
            <a:pPr algn="ctr">
              <a:spcAft>
                <a:spcPts val="1800"/>
              </a:spcAft>
            </a:pPr>
            <a:endParaRPr lang="es-ES" dirty="0">
              <a:solidFill>
                <a:srgbClr val="000000"/>
              </a:solidFill>
              <a:latin typeface="Batang" panose="02030600000101010101" pitchFamily="18" charset="-127"/>
              <a:ea typeface="Batang" panose="02030600000101010101" pitchFamily="18" charset="-127"/>
            </a:endParaRPr>
          </a:p>
        </p:txBody>
      </p:sp>
      <p:pic>
        <p:nvPicPr>
          <p:cNvPr id="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12365" y="332656"/>
            <a:ext cx="8352928" cy="864096"/>
          </a:xfrm>
          <a:prstGeom prst="rect">
            <a:avLst/>
          </a:prstGeom>
          <a:noFill/>
        </p:spPr>
        <p:txBody>
          <a:bodyPr wrap="square" rtlCol="0">
            <a:noAutofit/>
          </a:bodyPr>
          <a:lstStyle/>
          <a:p>
            <a:pPr algn="ctr"/>
            <a:r>
              <a:rPr lang="es-ES" sz="4800" dirty="0">
                <a:solidFill>
                  <a:srgbClr val="000000"/>
                </a:solidFill>
                <a:latin typeface="Bernard MT Condensed" panose="02050806060905020404" pitchFamily="18" charset="0"/>
              </a:rPr>
              <a:t>ACTIVIDADES</a:t>
            </a:r>
          </a:p>
        </p:txBody>
      </p:sp>
      <p:pic>
        <p:nvPicPr>
          <p:cNvPr id="12" name="11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13"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8" name="1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9" name="1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2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79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268760"/>
            <a:ext cx="8352928" cy="4896544"/>
          </a:xfrm>
          <a:prstGeom prst="rect">
            <a:avLst/>
          </a:prstGeom>
          <a:noFill/>
        </p:spPr>
        <p:txBody>
          <a:bodyPr wrap="square" rtlCol="0">
            <a:noAutofit/>
          </a:bodyPr>
          <a:lstStyle/>
          <a:p>
            <a:pPr algn="just">
              <a:spcAft>
                <a:spcPts val="1200"/>
              </a:spcAft>
            </a:pPr>
            <a:r>
              <a:rPr lang="es-ES" b="1" u="sng" dirty="0" smtClean="0">
                <a:solidFill>
                  <a:srgbClr val="000000"/>
                </a:solidFill>
                <a:latin typeface="Batang" panose="02030600000101010101" pitchFamily="18" charset="-127"/>
                <a:ea typeface="Batang" panose="02030600000101010101" pitchFamily="18" charset="-127"/>
              </a:rPr>
              <a:t>Actividad 1: Estudio del pH vaginal de las cerdas y obtención de un patrón (2017-2018)</a:t>
            </a:r>
          </a:p>
          <a:p>
            <a:pPr algn="just">
              <a:spcAft>
                <a:spcPts val="2400"/>
              </a:spcAft>
            </a:pPr>
            <a:r>
              <a:rPr lang="es-ES" dirty="0" smtClean="0">
                <a:solidFill>
                  <a:srgbClr val="000000"/>
                </a:solidFill>
                <a:latin typeface="Batang" panose="02030600000101010101" pitchFamily="18" charset="-127"/>
                <a:ea typeface="Batang" panose="02030600000101010101" pitchFamily="18" charset="-127"/>
              </a:rPr>
              <a:t>El objetivo fue estudiar </a:t>
            </a:r>
            <a:r>
              <a:rPr lang="es-ES" dirty="0">
                <a:solidFill>
                  <a:srgbClr val="000000"/>
                </a:solidFill>
                <a:latin typeface="Batang" panose="02030600000101010101" pitchFamily="18" charset="-127"/>
                <a:ea typeface="Batang" panose="02030600000101010101" pitchFamily="18" charset="-127"/>
              </a:rPr>
              <a:t>el </a:t>
            </a:r>
            <a:r>
              <a:rPr lang="es-ES" b="1" dirty="0">
                <a:solidFill>
                  <a:srgbClr val="000000"/>
                </a:solidFill>
                <a:latin typeface="Batang" panose="02030600000101010101" pitchFamily="18" charset="-127"/>
                <a:ea typeface="Batang" panose="02030600000101010101" pitchFamily="18" charset="-127"/>
              </a:rPr>
              <a:t>pH vaginal </a:t>
            </a:r>
            <a:r>
              <a:rPr lang="es-ES" dirty="0">
                <a:solidFill>
                  <a:srgbClr val="000000"/>
                </a:solidFill>
                <a:latin typeface="Batang" panose="02030600000101010101" pitchFamily="18" charset="-127"/>
                <a:ea typeface="Batang" panose="02030600000101010101" pitchFamily="18" charset="-127"/>
              </a:rPr>
              <a:t>de las cerdas durante diferentes momentos de su vida productiva para establecer un patrón que permita predecir aquellos que puedan suponer un </a:t>
            </a:r>
            <a:r>
              <a:rPr lang="es-ES" b="1" dirty="0">
                <a:solidFill>
                  <a:srgbClr val="000000"/>
                </a:solidFill>
                <a:latin typeface="Batang" panose="02030600000101010101" pitchFamily="18" charset="-127"/>
                <a:ea typeface="Batang" panose="02030600000101010101" pitchFamily="18" charset="-127"/>
              </a:rPr>
              <a:t>mayor riesgo de infección</a:t>
            </a:r>
            <a:r>
              <a:rPr lang="es-ES" dirty="0">
                <a:solidFill>
                  <a:srgbClr val="000000"/>
                </a:solidFill>
                <a:latin typeface="Batang" panose="02030600000101010101" pitchFamily="18" charset="-127"/>
                <a:ea typeface="Batang" panose="02030600000101010101" pitchFamily="18" charset="-127"/>
              </a:rPr>
              <a:t> para poder establecer las medidas preventivas o correctivas oportunas</a:t>
            </a:r>
            <a:r>
              <a:rPr lang="es-ES" dirty="0" smtClean="0">
                <a:solidFill>
                  <a:srgbClr val="000000"/>
                </a:solidFill>
                <a:latin typeface="Batang" panose="02030600000101010101" pitchFamily="18" charset="-127"/>
                <a:ea typeface="Batang" panose="02030600000101010101" pitchFamily="18" charset="-127"/>
              </a:rPr>
              <a:t>.</a:t>
            </a:r>
          </a:p>
          <a:p>
            <a:pPr algn="just">
              <a:spcAft>
                <a:spcPts val="1200"/>
              </a:spcAft>
            </a:pPr>
            <a:r>
              <a:rPr lang="es-ES" b="1" u="sng" dirty="0">
                <a:solidFill>
                  <a:srgbClr val="000000"/>
                </a:solidFill>
                <a:latin typeface="Batang" panose="02030600000101010101" pitchFamily="18" charset="-127"/>
                <a:ea typeface="Batang" panose="02030600000101010101" pitchFamily="18" charset="-127"/>
              </a:rPr>
              <a:t>Actividad </a:t>
            </a:r>
            <a:r>
              <a:rPr lang="es-ES" b="1" u="sng" dirty="0" smtClean="0">
                <a:solidFill>
                  <a:srgbClr val="000000"/>
                </a:solidFill>
                <a:latin typeface="Batang" panose="02030600000101010101" pitchFamily="18" charset="-127"/>
                <a:ea typeface="Batang" panose="02030600000101010101" pitchFamily="18" charset="-127"/>
              </a:rPr>
              <a:t>2: </a:t>
            </a:r>
            <a:r>
              <a:rPr lang="es-ES" b="1" u="sng" dirty="0">
                <a:solidFill>
                  <a:srgbClr val="000000"/>
                </a:solidFill>
                <a:latin typeface="Batang" panose="02030600000101010101" pitchFamily="18" charset="-127"/>
                <a:ea typeface="Batang" panose="02030600000101010101" pitchFamily="18" charset="-127"/>
              </a:rPr>
              <a:t>Estudio </a:t>
            </a:r>
            <a:r>
              <a:rPr lang="es-ES" b="1" u="sng" dirty="0" smtClean="0">
                <a:solidFill>
                  <a:srgbClr val="000000"/>
                </a:solidFill>
                <a:latin typeface="Batang" panose="02030600000101010101" pitchFamily="18" charset="-127"/>
                <a:ea typeface="Batang" panose="02030600000101010101" pitchFamily="18" charset="-127"/>
              </a:rPr>
              <a:t> de la correlación </a:t>
            </a:r>
            <a:r>
              <a:rPr lang="es-ES" b="1" u="sng" dirty="0">
                <a:solidFill>
                  <a:srgbClr val="000000"/>
                </a:solidFill>
                <a:latin typeface="Batang" panose="02030600000101010101" pitchFamily="18" charset="-127"/>
                <a:ea typeface="Batang" panose="02030600000101010101" pitchFamily="18" charset="-127"/>
              </a:rPr>
              <a:t>pH y flora </a:t>
            </a:r>
            <a:r>
              <a:rPr lang="es-ES" b="1" u="sng" dirty="0" smtClean="0">
                <a:solidFill>
                  <a:srgbClr val="000000"/>
                </a:solidFill>
                <a:latin typeface="Batang" panose="02030600000101010101" pitchFamily="18" charset="-127"/>
                <a:ea typeface="Batang" panose="02030600000101010101" pitchFamily="18" charset="-127"/>
              </a:rPr>
              <a:t>vaginal (2017-2018)</a:t>
            </a:r>
          </a:p>
          <a:p>
            <a:pPr algn="just">
              <a:spcAft>
                <a:spcPts val="1800"/>
              </a:spcAft>
            </a:pPr>
            <a:r>
              <a:rPr lang="es-ES" dirty="0">
                <a:solidFill>
                  <a:srgbClr val="000000"/>
                </a:solidFill>
                <a:latin typeface="Batang" panose="02030600000101010101" pitchFamily="18" charset="-127"/>
                <a:ea typeface="Batang" panose="02030600000101010101" pitchFamily="18" charset="-127"/>
              </a:rPr>
              <a:t>Estudiar si existe </a:t>
            </a:r>
            <a:r>
              <a:rPr lang="es-ES" b="1" dirty="0">
                <a:solidFill>
                  <a:srgbClr val="000000"/>
                </a:solidFill>
                <a:latin typeface="Batang" panose="02030600000101010101" pitchFamily="18" charset="-127"/>
                <a:ea typeface="Batang" panose="02030600000101010101" pitchFamily="18" charset="-127"/>
              </a:rPr>
              <a:t>correlación entre el pH vaginal y la flora vaginal </a:t>
            </a:r>
            <a:r>
              <a:rPr lang="es-ES" dirty="0">
                <a:solidFill>
                  <a:srgbClr val="000000"/>
                </a:solidFill>
                <a:latin typeface="Batang" panose="02030600000101010101" pitchFamily="18" charset="-127"/>
                <a:ea typeface="Batang" panose="02030600000101010101" pitchFamily="18" charset="-127"/>
              </a:rPr>
              <a:t>de las cerdas, para poder </a:t>
            </a:r>
            <a:r>
              <a:rPr lang="es-ES" b="1" dirty="0">
                <a:solidFill>
                  <a:srgbClr val="000000"/>
                </a:solidFill>
                <a:latin typeface="Batang" panose="02030600000101010101" pitchFamily="18" charset="-127"/>
                <a:ea typeface="Batang" panose="02030600000101010101" pitchFamily="18" charset="-127"/>
              </a:rPr>
              <a:t>prevenir infecciones durante las inseminaciones</a:t>
            </a:r>
            <a:r>
              <a:rPr lang="es-ES" dirty="0">
                <a:solidFill>
                  <a:srgbClr val="000000"/>
                </a:solidFill>
                <a:latin typeface="Batang" panose="02030600000101010101" pitchFamily="18" charset="-127"/>
                <a:ea typeface="Batang" panose="02030600000101010101" pitchFamily="18" charset="-127"/>
              </a:rPr>
              <a:t>. </a:t>
            </a:r>
            <a:endParaRPr lang="es-ES" dirty="0" smtClean="0">
              <a:solidFill>
                <a:srgbClr val="000000"/>
              </a:solidFill>
              <a:latin typeface="Batang" panose="02030600000101010101" pitchFamily="18" charset="-127"/>
              <a:ea typeface="Batang" panose="02030600000101010101" pitchFamily="18" charset="-127"/>
            </a:endParaRPr>
          </a:p>
          <a:p>
            <a:pPr algn="just">
              <a:spcAft>
                <a:spcPts val="1800"/>
              </a:spcAft>
            </a:pPr>
            <a:r>
              <a:rPr lang="es-ES" dirty="0" smtClean="0">
                <a:solidFill>
                  <a:srgbClr val="000000"/>
                </a:solidFill>
                <a:latin typeface="Batang" panose="02030600000101010101" pitchFamily="18" charset="-127"/>
                <a:ea typeface="Batang" panose="02030600000101010101" pitchFamily="18" charset="-127"/>
              </a:rPr>
              <a:t>El </a:t>
            </a:r>
            <a:r>
              <a:rPr lang="es-ES" dirty="0">
                <a:solidFill>
                  <a:srgbClr val="000000"/>
                </a:solidFill>
                <a:latin typeface="Batang" panose="02030600000101010101" pitchFamily="18" charset="-127"/>
                <a:ea typeface="Batang" panose="02030600000101010101" pitchFamily="18" charset="-127"/>
              </a:rPr>
              <a:t>estudio se </a:t>
            </a:r>
            <a:r>
              <a:rPr lang="es-ES" dirty="0" smtClean="0">
                <a:solidFill>
                  <a:srgbClr val="000000"/>
                </a:solidFill>
                <a:latin typeface="Batang" panose="02030600000101010101" pitchFamily="18" charset="-127"/>
                <a:ea typeface="Batang" panose="02030600000101010101" pitchFamily="18" charset="-127"/>
              </a:rPr>
              <a:t>completó </a:t>
            </a:r>
            <a:r>
              <a:rPr lang="es-ES" dirty="0">
                <a:solidFill>
                  <a:srgbClr val="000000"/>
                </a:solidFill>
                <a:latin typeface="Batang" panose="02030600000101010101" pitchFamily="18" charset="-127"/>
                <a:ea typeface="Batang" panose="02030600000101010101" pitchFamily="18" charset="-127"/>
              </a:rPr>
              <a:t>con los resultados de las </a:t>
            </a:r>
            <a:r>
              <a:rPr lang="es-ES" b="1" dirty="0">
                <a:solidFill>
                  <a:srgbClr val="000000"/>
                </a:solidFill>
                <a:latin typeface="Batang" panose="02030600000101010101" pitchFamily="18" charset="-127"/>
                <a:ea typeface="Batang" panose="02030600000101010101" pitchFamily="18" charset="-127"/>
              </a:rPr>
              <a:t>necropsias y análisis anatomo-patológicos</a:t>
            </a:r>
            <a:r>
              <a:rPr lang="es-ES" dirty="0">
                <a:solidFill>
                  <a:srgbClr val="000000"/>
                </a:solidFill>
                <a:latin typeface="Batang" panose="02030600000101010101" pitchFamily="18" charset="-127"/>
                <a:ea typeface="Batang" panose="02030600000101010101" pitchFamily="18" charset="-127"/>
              </a:rPr>
              <a:t> realizados por la Universidad de Zaragoza sobre las hembras experimentales enviadas a matadero y </a:t>
            </a:r>
            <a:r>
              <a:rPr lang="es-ES" dirty="0" smtClean="0">
                <a:solidFill>
                  <a:srgbClr val="000000"/>
                </a:solidFill>
                <a:latin typeface="Batang" panose="02030600000101010101" pitchFamily="18" charset="-127"/>
                <a:ea typeface="Batang" panose="02030600000101010101" pitchFamily="18" charset="-127"/>
              </a:rPr>
              <a:t>que experimentaron </a:t>
            </a:r>
            <a:r>
              <a:rPr lang="es-ES" dirty="0">
                <a:solidFill>
                  <a:srgbClr val="000000"/>
                </a:solidFill>
                <a:latin typeface="Batang" panose="02030600000101010101" pitchFamily="18" charset="-127"/>
                <a:ea typeface="Batang" panose="02030600000101010101" pitchFamily="18" charset="-127"/>
              </a:rPr>
              <a:t>metritis, abortos, etc. </a:t>
            </a:r>
          </a:p>
        </p:txBody>
      </p:sp>
      <p:pic>
        <p:nvPicPr>
          <p:cNvPr id="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12365" y="332656"/>
            <a:ext cx="8352928" cy="864096"/>
          </a:xfrm>
          <a:prstGeom prst="rect">
            <a:avLst/>
          </a:prstGeom>
          <a:noFill/>
        </p:spPr>
        <p:txBody>
          <a:bodyPr wrap="square" rtlCol="0">
            <a:noAutofit/>
          </a:bodyPr>
          <a:lstStyle/>
          <a:p>
            <a:pPr algn="ctr"/>
            <a:r>
              <a:rPr lang="es-ES" sz="4800" dirty="0" smtClean="0">
                <a:solidFill>
                  <a:srgbClr val="000000"/>
                </a:solidFill>
                <a:latin typeface="Bernard MT Condensed" panose="02050806060905020404" pitchFamily="18" charset="0"/>
              </a:rPr>
              <a:t>ACTIVIDADES</a:t>
            </a:r>
            <a:endParaRPr lang="es-ES" sz="4800" dirty="0">
              <a:solidFill>
                <a:srgbClr val="000000"/>
              </a:solidFill>
              <a:latin typeface="Bernard MT Condensed" panose="02050806060905020404" pitchFamily="18" charset="0"/>
            </a:endParaRPr>
          </a:p>
        </p:txBody>
      </p:sp>
      <p:pic>
        <p:nvPicPr>
          <p:cNvPr id="12" name="11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13"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8" name="1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9" name="1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2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14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268760"/>
            <a:ext cx="8352928" cy="4455667"/>
          </a:xfrm>
          <a:prstGeom prst="rect">
            <a:avLst/>
          </a:prstGeom>
          <a:noFill/>
        </p:spPr>
        <p:txBody>
          <a:bodyPr wrap="square" rtlCol="0">
            <a:noAutofit/>
          </a:bodyPr>
          <a:lstStyle/>
          <a:p>
            <a:pPr algn="just">
              <a:spcAft>
                <a:spcPts val="1200"/>
              </a:spcAft>
            </a:pPr>
            <a:r>
              <a:rPr lang="es-ES" b="1" u="sng" dirty="0">
                <a:solidFill>
                  <a:srgbClr val="000000"/>
                </a:solidFill>
                <a:latin typeface="Batang" panose="02030600000101010101" pitchFamily="18" charset="-127"/>
                <a:ea typeface="Batang" panose="02030600000101010101" pitchFamily="18" charset="-127"/>
              </a:rPr>
              <a:t>Actividad 3:  Estudio de la regulación de la flora </a:t>
            </a:r>
            <a:r>
              <a:rPr lang="es-ES" b="1" u="sng" dirty="0" smtClean="0">
                <a:solidFill>
                  <a:srgbClr val="000000"/>
                </a:solidFill>
                <a:latin typeface="Batang" panose="02030600000101010101" pitchFamily="18" charset="-127"/>
                <a:ea typeface="Batang" panose="02030600000101010101" pitchFamily="18" charset="-127"/>
              </a:rPr>
              <a:t>vaginal (2018-2019)</a:t>
            </a:r>
          </a:p>
          <a:p>
            <a:pPr algn="just">
              <a:spcAft>
                <a:spcPts val="1200"/>
              </a:spcAft>
            </a:pPr>
            <a:r>
              <a:rPr lang="es-ES" dirty="0" smtClean="0">
                <a:solidFill>
                  <a:srgbClr val="000000"/>
                </a:solidFill>
                <a:latin typeface="Batang" panose="02030600000101010101" pitchFamily="18" charset="-127"/>
                <a:ea typeface="Batang" panose="02030600000101010101" pitchFamily="18" charset="-127"/>
              </a:rPr>
              <a:t>Determinación de </a:t>
            </a:r>
            <a:r>
              <a:rPr lang="es-ES" dirty="0">
                <a:solidFill>
                  <a:srgbClr val="000000"/>
                </a:solidFill>
                <a:latin typeface="Batang" panose="02030600000101010101" pitchFamily="18" charset="-127"/>
                <a:ea typeface="Batang" panose="02030600000101010101" pitchFamily="18" charset="-127"/>
              </a:rPr>
              <a:t>los métodos más eficaces para </a:t>
            </a:r>
            <a:r>
              <a:rPr lang="es-ES" b="1" dirty="0">
                <a:solidFill>
                  <a:srgbClr val="000000"/>
                </a:solidFill>
                <a:latin typeface="Batang" panose="02030600000101010101" pitchFamily="18" charset="-127"/>
                <a:ea typeface="Batang" panose="02030600000101010101" pitchFamily="18" charset="-127"/>
              </a:rPr>
              <a:t>regular la flora vaginal mediante la modificación del pH vaginal</a:t>
            </a:r>
            <a:r>
              <a:rPr lang="es-ES" b="1" dirty="0" smtClean="0">
                <a:solidFill>
                  <a:srgbClr val="000000"/>
                </a:solidFill>
                <a:latin typeface="Batang" panose="02030600000101010101" pitchFamily="18" charset="-127"/>
                <a:ea typeface="Batang" panose="02030600000101010101" pitchFamily="18" charset="-127"/>
              </a:rPr>
              <a:t>.</a:t>
            </a:r>
          </a:p>
          <a:p>
            <a:pPr algn="just">
              <a:spcAft>
                <a:spcPts val="1200"/>
              </a:spcAft>
            </a:pPr>
            <a:r>
              <a:rPr lang="es-ES" dirty="0">
                <a:solidFill>
                  <a:srgbClr val="000000"/>
                </a:solidFill>
                <a:latin typeface="Batang" panose="02030600000101010101" pitchFamily="18" charset="-127"/>
                <a:ea typeface="Batang" panose="02030600000101010101" pitchFamily="18" charset="-127"/>
              </a:rPr>
              <a:t>Inicialmente se </a:t>
            </a:r>
            <a:r>
              <a:rPr lang="es-ES" dirty="0" smtClean="0">
                <a:solidFill>
                  <a:srgbClr val="000000"/>
                </a:solidFill>
                <a:latin typeface="Batang" panose="02030600000101010101" pitchFamily="18" charset="-127"/>
                <a:ea typeface="Batang" panose="02030600000101010101" pitchFamily="18" charset="-127"/>
              </a:rPr>
              <a:t>estudiaron </a:t>
            </a:r>
            <a:r>
              <a:rPr lang="es-ES" dirty="0">
                <a:solidFill>
                  <a:srgbClr val="000000"/>
                </a:solidFill>
                <a:latin typeface="Batang" panose="02030600000101010101" pitchFamily="18" charset="-127"/>
                <a:ea typeface="Batang" panose="02030600000101010101" pitchFamily="18" charset="-127"/>
              </a:rPr>
              <a:t>los siguientes </a:t>
            </a:r>
            <a:r>
              <a:rPr lang="es-ES" dirty="0" smtClean="0">
                <a:solidFill>
                  <a:srgbClr val="000000"/>
                </a:solidFill>
                <a:latin typeface="Batang" panose="02030600000101010101" pitchFamily="18" charset="-127"/>
                <a:ea typeface="Batang" panose="02030600000101010101" pitchFamily="18" charset="-127"/>
              </a:rPr>
              <a:t>métodos</a:t>
            </a:r>
            <a:r>
              <a:rPr lang="es-ES" dirty="0">
                <a:solidFill>
                  <a:srgbClr val="000000"/>
                </a:solidFill>
                <a:latin typeface="Batang" panose="02030600000101010101" pitchFamily="18" charset="-127"/>
                <a:ea typeface="Batang" panose="02030600000101010101" pitchFamily="18" charset="-127"/>
              </a:rPr>
              <a:t>:</a:t>
            </a:r>
          </a:p>
          <a:p>
            <a:pPr marL="627063" indent="-342900" algn="just">
              <a:spcAft>
                <a:spcPts val="1200"/>
              </a:spcAft>
              <a:buFont typeface="+mj-lt"/>
              <a:buAutoNum type="arabicPeriod"/>
            </a:pPr>
            <a:r>
              <a:rPr lang="es-ES" b="1" dirty="0" smtClean="0">
                <a:solidFill>
                  <a:srgbClr val="000000"/>
                </a:solidFill>
                <a:latin typeface="Batang" panose="02030600000101010101" pitchFamily="18" charset="-127"/>
                <a:ea typeface="Batang" panose="02030600000101010101" pitchFamily="18" charset="-127"/>
              </a:rPr>
              <a:t>Suplementación </a:t>
            </a:r>
            <a:r>
              <a:rPr lang="es-ES" b="1" dirty="0">
                <a:solidFill>
                  <a:srgbClr val="000000"/>
                </a:solidFill>
                <a:latin typeface="Batang" panose="02030600000101010101" pitchFamily="18" charset="-127"/>
                <a:ea typeface="Batang" panose="02030600000101010101" pitchFamily="18" charset="-127"/>
              </a:rPr>
              <a:t>de la dieta con </a:t>
            </a:r>
            <a:r>
              <a:rPr lang="es-ES" b="1" dirty="0" smtClean="0">
                <a:solidFill>
                  <a:srgbClr val="000000"/>
                </a:solidFill>
                <a:latin typeface="Batang" panose="02030600000101010101" pitchFamily="18" charset="-127"/>
                <a:ea typeface="Batang" panose="02030600000101010101" pitchFamily="18" charset="-127"/>
              </a:rPr>
              <a:t>prebióticos</a:t>
            </a:r>
            <a:r>
              <a:rPr lang="es-ES" b="1" dirty="0" smtClean="0">
                <a:solidFill>
                  <a:srgbClr val="000000"/>
                </a:solidFill>
                <a:latin typeface="Batang" panose="02030600000101010101" pitchFamily="18" charset="-127"/>
                <a:ea typeface="Batang" panose="02030600000101010101" pitchFamily="18" charset="-127"/>
                <a:sym typeface="Wingdings" panose="05000000000000000000" pitchFamily="2" charset="2"/>
              </a:rPr>
              <a:t>.</a:t>
            </a:r>
            <a:endParaRPr lang="es-ES" b="1" dirty="0" smtClean="0">
              <a:solidFill>
                <a:srgbClr val="000000"/>
              </a:solidFill>
              <a:latin typeface="Batang" panose="02030600000101010101" pitchFamily="18" charset="-127"/>
              <a:ea typeface="Batang" panose="02030600000101010101" pitchFamily="18" charset="-127"/>
            </a:endParaRPr>
          </a:p>
          <a:p>
            <a:pPr marL="627063" indent="-342900" algn="just">
              <a:spcAft>
                <a:spcPts val="1200"/>
              </a:spcAft>
              <a:buFont typeface="+mj-lt"/>
              <a:buAutoNum type="arabicPeriod"/>
            </a:pPr>
            <a:r>
              <a:rPr lang="es-ES" b="1" dirty="0" smtClean="0">
                <a:solidFill>
                  <a:srgbClr val="000000"/>
                </a:solidFill>
                <a:latin typeface="Batang" panose="02030600000101010101" pitchFamily="18" charset="-127"/>
                <a:ea typeface="Batang" panose="02030600000101010101" pitchFamily="18" charset="-127"/>
              </a:rPr>
              <a:t>Uso </a:t>
            </a:r>
            <a:r>
              <a:rPr lang="es-ES" b="1" dirty="0">
                <a:solidFill>
                  <a:srgbClr val="000000"/>
                </a:solidFill>
                <a:latin typeface="Batang" panose="02030600000101010101" pitchFamily="18" charset="-127"/>
                <a:ea typeface="Batang" panose="02030600000101010101" pitchFamily="18" charset="-127"/>
              </a:rPr>
              <a:t>de doble dilución en la preparación de las dosis </a:t>
            </a:r>
            <a:r>
              <a:rPr lang="es-ES" b="1" dirty="0" smtClean="0">
                <a:solidFill>
                  <a:srgbClr val="000000"/>
                </a:solidFill>
                <a:latin typeface="Batang" panose="02030600000101010101" pitchFamily="18" charset="-127"/>
                <a:ea typeface="Batang" panose="02030600000101010101" pitchFamily="18" charset="-127"/>
              </a:rPr>
              <a:t>seminales</a:t>
            </a:r>
            <a:r>
              <a:rPr lang="es-ES" b="1" dirty="0" smtClean="0">
                <a:solidFill>
                  <a:srgbClr val="000000"/>
                </a:solidFill>
                <a:latin typeface="Batang" panose="02030600000101010101" pitchFamily="18" charset="-127"/>
                <a:ea typeface="Batang" panose="02030600000101010101" pitchFamily="18" charset="-127"/>
                <a:sym typeface="Wingdings" panose="05000000000000000000" pitchFamily="2" charset="2"/>
              </a:rPr>
              <a:t>.</a:t>
            </a:r>
          </a:p>
          <a:p>
            <a:pPr marL="627063" indent="-342900" algn="just">
              <a:spcAft>
                <a:spcPts val="3000"/>
              </a:spcAft>
              <a:buFont typeface="+mj-lt"/>
              <a:buAutoNum type="arabicPeriod"/>
            </a:pPr>
            <a:r>
              <a:rPr lang="es-ES" b="1" dirty="0" smtClean="0">
                <a:solidFill>
                  <a:srgbClr val="000000"/>
                </a:solidFill>
                <a:latin typeface="Batang" panose="02030600000101010101" pitchFamily="18" charset="-127"/>
                <a:ea typeface="Batang" panose="02030600000101010101" pitchFamily="18" charset="-127"/>
              </a:rPr>
              <a:t>Modificación </a:t>
            </a:r>
            <a:r>
              <a:rPr lang="es-ES" b="1" dirty="0">
                <a:solidFill>
                  <a:srgbClr val="000000"/>
                </a:solidFill>
                <a:latin typeface="Batang" panose="02030600000101010101" pitchFamily="18" charset="-127"/>
                <a:ea typeface="Batang" panose="02030600000101010101" pitchFamily="18" charset="-127"/>
              </a:rPr>
              <a:t>de los protocolos de </a:t>
            </a:r>
            <a:r>
              <a:rPr lang="es-ES" b="1" dirty="0" smtClean="0">
                <a:solidFill>
                  <a:srgbClr val="000000"/>
                </a:solidFill>
                <a:latin typeface="Batang" panose="02030600000101010101" pitchFamily="18" charset="-127"/>
                <a:ea typeface="Batang" panose="02030600000101010101" pitchFamily="18" charset="-127"/>
              </a:rPr>
              <a:t>inseminación (nuevas sondas)</a:t>
            </a:r>
          </a:p>
          <a:p>
            <a:pPr algn="just">
              <a:spcAft>
                <a:spcPts val="1200"/>
              </a:spcAft>
            </a:pPr>
            <a:r>
              <a:rPr lang="es-ES" b="1" u="sng" dirty="0">
                <a:solidFill>
                  <a:srgbClr val="000000"/>
                </a:solidFill>
                <a:latin typeface="Batang" panose="02030600000101010101" pitchFamily="18" charset="-127"/>
                <a:ea typeface="Batang" panose="02030600000101010101" pitchFamily="18" charset="-127"/>
              </a:rPr>
              <a:t>Actividad 4: Acciones de difusión </a:t>
            </a:r>
            <a:r>
              <a:rPr lang="es-ES" b="1" u="sng" dirty="0" smtClean="0">
                <a:solidFill>
                  <a:srgbClr val="000000"/>
                </a:solidFill>
                <a:latin typeface="Batang" panose="02030600000101010101" pitchFamily="18" charset="-127"/>
                <a:ea typeface="Batang" panose="02030600000101010101" pitchFamily="18" charset="-127"/>
              </a:rPr>
              <a:t>(2018-2019)</a:t>
            </a:r>
            <a:endParaRPr lang="es-ES" b="1" u="sng" dirty="0">
              <a:solidFill>
                <a:srgbClr val="000000"/>
              </a:solidFill>
              <a:latin typeface="Batang" panose="02030600000101010101" pitchFamily="18" charset="-127"/>
              <a:ea typeface="Batang" panose="02030600000101010101" pitchFamily="18" charset="-127"/>
            </a:endParaRPr>
          </a:p>
          <a:p>
            <a:pPr algn="just">
              <a:spcAft>
                <a:spcPts val="1200"/>
              </a:spcAft>
            </a:pPr>
            <a:r>
              <a:rPr lang="es-ES" dirty="0" smtClean="0">
                <a:solidFill>
                  <a:srgbClr val="000000"/>
                </a:solidFill>
                <a:latin typeface="Batang" panose="02030600000101010101" pitchFamily="18" charset="-127"/>
                <a:ea typeface="Batang" panose="02030600000101010101" pitchFamily="18" charset="-127"/>
              </a:rPr>
              <a:t>Difundir </a:t>
            </a:r>
            <a:r>
              <a:rPr lang="es-ES" dirty="0">
                <a:solidFill>
                  <a:srgbClr val="000000"/>
                </a:solidFill>
                <a:latin typeface="Batang" panose="02030600000101010101" pitchFamily="18" charset="-127"/>
                <a:ea typeface="Batang" panose="02030600000101010101" pitchFamily="18" charset="-127"/>
              </a:rPr>
              <a:t>el proyecto y los resultados obtenidos.</a:t>
            </a:r>
          </a:p>
          <a:p>
            <a:pPr algn="just">
              <a:spcAft>
                <a:spcPts val="1200"/>
              </a:spcAft>
            </a:pPr>
            <a:endParaRPr lang="es-ES" dirty="0">
              <a:solidFill>
                <a:srgbClr val="000000"/>
              </a:solidFill>
              <a:latin typeface="Batang" panose="02030600000101010101" pitchFamily="18" charset="-127"/>
              <a:ea typeface="Batang" panose="02030600000101010101" pitchFamily="18" charset="-127"/>
            </a:endParaRPr>
          </a:p>
          <a:p>
            <a:pPr algn="just">
              <a:spcAft>
                <a:spcPts val="3000"/>
              </a:spcAft>
            </a:pPr>
            <a:endParaRPr lang="es-ES" dirty="0" smtClean="0">
              <a:solidFill>
                <a:srgbClr val="000000"/>
              </a:solidFill>
              <a:latin typeface="Batang" panose="02030600000101010101" pitchFamily="18" charset="-127"/>
              <a:ea typeface="Batang" panose="02030600000101010101" pitchFamily="18" charset="-127"/>
            </a:endParaRPr>
          </a:p>
        </p:txBody>
      </p:sp>
      <p:pic>
        <p:nvPicPr>
          <p:cNvPr id="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12365" y="332656"/>
            <a:ext cx="8352928" cy="864096"/>
          </a:xfrm>
          <a:prstGeom prst="rect">
            <a:avLst/>
          </a:prstGeom>
          <a:noFill/>
        </p:spPr>
        <p:txBody>
          <a:bodyPr wrap="square" rtlCol="0">
            <a:noAutofit/>
          </a:bodyPr>
          <a:lstStyle/>
          <a:p>
            <a:pPr algn="ctr"/>
            <a:r>
              <a:rPr lang="es-ES" sz="4800" dirty="0" smtClean="0">
                <a:solidFill>
                  <a:srgbClr val="000000"/>
                </a:solidFill>
                <a:latin typeface="Bernard MT Condensed" panose="02050806060905020404" pitchFamily="18" charset="0"/>
              </a:rPr>
              <a:t>ACTIVIDADES</a:t>
            </a:r>
            <a:endParaRPr lang="es-ES" sz="4800" dirty="0">
              <a:solidFill>
                <a:srgbClr val="000000"/>
              </a:solidFill>
              <a:latin typeface="Bernard MT Condensed" panose="02050806060905020404" pitchFamily="18" charset="0"/>
            </a:endParaRPr>
          </a:p>
        </p:txBody>
      </p:sp>
      <p:pic>
        <p:nvPicPr>
          <p:cNvPr id="12" name="11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13"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8" name="1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9" name="1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2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993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277589"/>
            <a:ext cx="8352928" cy="4239643"/>
          </a:xfrm>
          <a:prstGeom prst="rect">
            <a:avLst/>
          </a:prstGeom>
          <a:noFill/>
        </p:spPr>
        <p:txBody>
          <a:bodyPr wrap="square" rtlCol="0">
            <a:noAutofit/>
          </a:bodyPr>
          <a:lstStyle/>
          <a:p>
            <a:pPr algn="just">
              <a:spcAft>
                <a:spcPts val="600"/>
              </a:spcAft>
            </a:pPr>
            <a:r>
              <a:rPr lang="es-ES" b="1" u="sng" dirty="0" smtClean="0">
                <a:solidFill>
                  <a:srgbClr val="000000"/>
                </a:solidFill>
                <a:latin typeface="Batang" panose="02030600000101010101" pitchFamily="18" charset="-127"/>
                <a:ea typeface="Batang" panose="02030600000101010101" pitchFamily="18" charset="-127"/>
              </a:rPr>
              <a:t>Primeras mediciones de pH, leucocitos y flora vaginal</a:t>
            </a:r>
            <a:r>
              <a:rPr lang="es-ES" b="1" dirty="0" smtClean="0">
                <a:solidFill>
                  <a:srgbClr val="000000"/>
                </a:solidFill>
                <a:latin typeface="Batang" panose="02030600000101010101" pitchFamily="18" charset="-127"/>
                <a:ea typeface="Batang" panose="02030600000101010101" pitchFamily="18" charset="-127"/>
              </a:rPr>
              <a:t>:</a:t>
            </a:r>
          </a:p>
          <a:p>
            <a:pPr marL="742950" lvl="1" indent="-285750" algn="just">
              <a:spcAft>
                <a:spcPts val="600"/>
              </a:spcAft>
              <a:buFont typeface="Arial" panose="020B0604020202020204" pitchFamily="34" charset="0"/>
              <a:buChar char="•"/>
            </a:pPr>
            <a:r>
              <a:rPr lang="es-ES" dirty="0" smtClean="0">
                <a:solidFill>
                  <a:srgbClr val="000000"/>
                </a:solidFill>
                <a:latin typeface="Batang" panose="02030600000101010101" pitchFamily="18" charset="-127"/>
                <a:ea typeface="Batang" panose="02030600000101010101" pitchFamily="18" charset="-127"/>
              </a:rPr>
              <a:t>A </a:t>
            </a:r>
            <a:r>
              <a:rPr lang="es-ES" dirty="0">
                <a:solidFill>
                  <a:srgbClr val="000000"/>
                </a:solidFill>
                <a:latin typeface="Batang" panose="02030600000101010101" pitchFamily="18" charset="-127"/>
                <a:ea typeface="Batang" panose="02030600000101010101" pitchFamily="18" charset="-127"/>
              </a:rPr>
              <a:t>mayor </a:t>
            </a:r>
            <a:r>
              <a:rPr lang="es-ES" dirty="0" smtClean="0">
                <a:solidFill>
                  <a:srgbClr val="000000"/>
                </a:solidFill>
                <a:latin typeface="Batang" panose="02030600000101010101" pitchFamily="18" charset="-127"/>
                <a:ea typeface="Batang" panose="02030600000101010101" pitchFamily="18" charset="-127"/>
              </a:rPr>
              <a:t>pH </a:t>
            </a:r>
            <a:r>
              <a:rPr lang="es-ES" dirty="0" smtClean="0">
                <a:solidFill>
                  <a:srgbClr val="000000"/>
                </a:solidFill>
                <a:latin typeface="Batang" panose="02030600000101010101" pitchFamily="18" charset="-127"/>
                <a:ea typeface="Batang" panose="02030600000101010101" pitchFamily="18" charset="-127"/>
                <a:sym typeface="Wingdings" panose="05000000000000000000" pitchFamily="2" charset="2"/>
              </a:rPr>
              <a:t> </a:t>
            </a:r>
            <a:r>
              <a:rPr lang="es-ES" dirty="0" smtClean="0">
                <a:solidFill>
                  <a:srgbClr val="000000"/>
                </a:solidFill>
                <a:latin typeface="Batang" panose="02030600000101010101" pitchFamily="18" charset="-127"/>
                <a:ea typeface="Batang" panose="02030600000101010101" pitchFamily="18" charset="-127"/>
              </a:rPr>
              <a:t>nivel </a:t>
            </a:r>
            <a:r>
              <a:rPr lang="es-ES" dirty="0">
                <a:solidFill>
                  <a:srgbClr val="000000"/>
                </a:solidFill>
                <a:latin typeface="Batang" panose="02030600000101010101" pitchFamily="18" charset="-127"/>
                <a:ea typeface="Batang" panose="02030600000101010101" pitchFamily="18" charset="-127"/>
              </a:rPr>
              <a:t>de levaduras </a:t>
            </a:r>
            <a:r>
              <a:rPr lang="es-ES" dirty="0" smtClean="0">
                <a:solidFill>
                  <a:srgbClr val="000000"/>
                </a:solidFill>
                <a:latin typeface="Batang" panose="02030600000101010101" pitchFamily="18" charset="-127"/>
                <a:ea typeface="Batang" panose="02030600000101010101" pitchFamily="18" charset="-127"/>
              </a:rPr>
              <a:t>mayor</a:t>
            </a:r>
          </a:p>
          <a:p>
            <a:pPr marL="742950" lvl="1" indent="-285750" algn="just">
              <a:spcAft>
                <a:spcPts val="600"/>
              </a:spcAft>
              <a:buFont typeface="Arial" panose="020B0604020202020204" pitchFamily="34" charset="0"/>
              <a:buChar char="•"/>
            </a:pPr>
            <a:r>
              <a:rPr lang="es-ES" dirty="0">
                <a:solidFill>
                  <a:srgbClr val="000000"/>
                </a:solidFill>
                <a:latin typeface="Batang" panose="02030600000101010101" pitchFamily="18" charset="-127"/>
                <a:ea typeface="Batang" panose="02030600000101010101" pitchFamily="18" charset="-127"/>
              </a:rPr>
              <a:t>A mayor pH </a:t>
            </a:r>
            <a:r>
              <a:rPr lang="es-ES" dirty="0">
                <a:solidFill>
                  <a:srgbClr val="000000"/>
                </a:solidFill>
                <a:latin typeface="Batang" panose="02030600000101010101" pitchFamily="18" charset="-127"/>
                <a:ea typeface="Batang" panose="02030600000101010101" pitchFamily="18" charset="-127"/>
                <a:sym typeface="Wingdings" panose="05000000000000000000" pitchFamily="2" charset="2"/>
              </a:rPr>
              <a:t> </a:t>
            </a:r>
            <a:r>
              <a:rPr lang="es-ES" dirty="0">
                <a:solidFill>
                  <a:srgbClr val="000000"/>
                </a:solidFill>
                <a:latin typeface="Batang" panose="02030600000101010101" pitchFamily="18" charset="-127"/>
                <a:ea typeface="Batang" panose="02030600000101010101" pitchFamily="18" charset="-127"/>
              </a:rPr>
              <a:t>mayor cantidad de </a:t>
            </a:r>
            <a:r>
              <a:rPr lang="es-ES" dirty="0" smtClean="0">
                <a:solidFill>
                  <a:srgbClr val="000000"/>
                </a:solidFill>
                <a:latin typeface="Batang" panose="02030600000101010101" pitchFamily="18" charset="-127"/>
                <a:ea typeface="Batang" panose="02030600000101010101" pitchFamily="18" charset="-127"/>
              </a:rPr>
              <a:t>leucocitos</a:t>
            </a:r>
          </a:p>
          <a:p>
            <a:pPr marL="742950" lvl="1" indent="-285750" algn="just">
              <a:spcAft>
                <a:spcPts val="600"/>
              </a:spcAft>
              <a:buFont typeface="Arial" panose="020B0604020202020204" pitchFamily="34" charset="0"/>
              <a:buChar char="•"/>
            </a:pPr>
            <a:r>
              <a:rPr lang="es-ES" dirty="0" smtClean="0">
                <a:solidFill>
                  <a:srgbClr val="000000"/>
                </a:solidFill>
                <a:latin typeface="Batang" panose="02030600000101010101" pitchFamily="18" charset="-127"/>
                <a:ea typeface="Batang" panose="02030600000101010101" pitchFamily="18" charset="-127"/>
              </a:rPr>
              <a:t>A </a:t>
            </a:r>
            <a:r>
              <a:rPr lang="es-ES" dirty="0">
                <a:solidFill>
                  <a:srgbClr val="000000"/>
                </a:solidFill>
                <a:latin typeface="Batang" panose="02030600000101010101" pitchFamily="18" charset="-127"/>
                <a:ea typeface="Batang" panose="02030600000101010101" pitchFamily="18" charset="-127"/>
              </a:rPr>
              <a:t>más leucocitos </a:t>
            </a:r>
            <a:r>
              <a:rPr lang="es-ES" dirty="0" smtClean="0">
                <a:solidFill>
                  <a:srgbClr val="000000"/>
                </a:solidFill>
                <a:latin typeface="Batang" panose="02030600000101010101" pitchFamily="18" charset="-127"/>
                <a:ea typeface="Batang" panose="02030600000101010101" pitchFamily="18" charset="-127"/>
                <a:sym typeface="Wingdings" panose="05000000000000000000" pitchFamily="2" charset="2"/>
              </a:rPr>
              <a:t> </a:t>
            </a:r>
            <a:r>
              <a:rPr lang="es-ES" dirty="0" smtClean="0">
                <a:solidFill>
                  <a:srgbClr val="000000"/>
                </a:solidFill>
                <a:latin typeface="Batang" panose="02030600000101010101" pitchFamily="18" charset="-127"/>
                <a:ea typeface="Batang" panose="02030600000101010101" pitchFamily="18" charset="-127"/>
              </a:rPr>
              <a:t>más </a:t>
            </a:r>
            <a:r>
              <a:rPr lang="es-ES" dirty="0">
                <a:solidFill>
                  <a:srgbClr val="000000"/>
                </a:solidFill>
                <a:latin typeface="Batang" panose="02030600000101010101" pitchFamily="18" charset="-127"/>
                <a:ea typeface="Batang" panose="02030600000101010101" pitchFamily="18" charset="-127"/>
              </a:rPr>
              <a:t>bacterias </a:t>
            </a:r>
            <a:r>
              <a:rPr lang="es-ES" dirty="0" smtClean="0">
                <a:solidFill>
                  <a:srgbClr val="000000"/>
                </a:solidFill>
                <a:latin typeface="Batang" panose="02030600000101010101" pitchFamily="18" charset="-127"/>
                <a:ea typeface="Batang" panose="02030600000101010101" pitchFamily="18" charset="-127"/>
              </a:rPr>
              <a:t>presentes </a:t>
            </a:r>
            <a:r>
              <a:rPr lang="es-ES" dirty="0">
                <a:solidFill>
                  <a:srgbClr val="000000"/>
                </a:solidFill>
                <a:latin typeface="Batang" panose="02030600000101010101" pitchFamily="18" charset="-127"/>
                <a:ea typeface="Batang" panose="02030600000101010101" pitchFamily="18" charset="-127"/>
              </a:rPr>
              <a:t>en el tracto </a:t>
            </a:r>
            <a:r>
              <a:rPr lang="es-ES" dirty="0" smtClean="0">
                <a:solidFill>
                  <a:srgbClr val="000000"/>
                </a:solidFill>
                <a:latin typeface="Batang" panose="02030600000101010101" pitchFamily="18" charset="-127"/>
                <a:ea typeface="Batang" panose="02030600000101010101" pitchFamily="18" charset="-127"/>
              </a:rPr>
              <a:t>vaginal</a:t>
            </a:r>
          </a:p>
          <a:p>
            <a:pPr algn="just">
              <a:spcAft>
                <a:spcPts val="1200"/>
              </a:spcAft>
            </a:pPr>
            <a:r>
              <a:rPr lang="es-ES" dirty="0" smtClean="0">
                <a:solidFill>
                  <a:srgbClr val="000000"/>
                </a:solidFill>
                <a:latin typeface="Batang" panose="02030600000101010101" pitchFamily="18" charset="-127"/>
                <a:ea typeface="Batang" panose="02030600000101010101" pitchFamily="18" charset="-127"/>
              </a:rPr>
              <a:t>Parece </a:t>
            </a:r>
            <a:r>
              <a:rPr lang="es-ES" dirty="0">
                <a:solidFill>
                  <a:srgbClr val="000000"/>
                </a:solidFill>
                <a:latin typeface="Batang" panose="02030600000101010101" pitchFamily="18" charset="-127"/>
                <a:ea typeface="Batang" panose="02030600000101010101" pitchFamily="18" charset="-127"/>
              </a:rPr>
              <a:t>indicar que </a:t>
            </a:r>
            <a:r>
              <a:rPr lang="es-ES" b="1" dirty="0">
                <a:solidFill>
                  <a:srgbClr val="000000"/>
                </a:solidFill>
                <a:latin typeface="Batang" panose="02030600000101010101" pitchFamily="18" charset="-127"/>
                <a:ea typeface="Batang" panose="02030600000101010101" pitchFamily="18" charset="-127"/>
              </a:rPr>
              <a:t>el incremento del pH pueda estar relacionado con la presencia de infección o, al menos, con la posibilidad</a:t>
            </a:r>
            <a:r>
              <a:rPr lang="es-ES" dirty="0">
                <a:solidFill>
                  <a:srgbClr val="000000"/>
                </a:solidFill>
                <a:latin typeface="Batang" panose="02030600000101010101" pitchFamily="18" charset="-127"/>
                <a:ea typeface="Batang" panose="02030600000101010101" pitchFamily="18" charset="-127"/>
              </a:rPr>
              <a:t> de sufrir infección. </a:t>
            </a:r>
            <a:endParaRPr lang="es-ES" dirty="0" smtClean="0">
              <a:solidFill>
                <a:srgbClr val="000000"/>
              </a:solidFill>
              <a:latin typeface="Batang" panose="02030600000101010101" pitchFamily="18" charset="-127"/>
              <a:ea typeface="Batang" panose="02030600000101010101" pitchFamily="18" charset="-127"/>
            </a:endParaRPr>
          </a:p>
          <a:p>
            <a:pPr algn="just">
              <a:spcAft>
                <a:spcPts val="600"/>
              </a:spcAft>
            </a:pPr>
            <a:endParaRPr lang="es-ES" dirty="0" smtClean="0">
              <a:solidFill>
                <a:srgbClr val="000000"/>
              </a:solidFill>
              <a:latin typeface="Batang" panose="02030600000101010101" pitchFamily="18" charset="-127"/>
              <a:ea typeface="Batang" panose="02030600000101010101" pitchFamily="18" charset="-127"/>
            </a:endParaRPr>
          </a:p>
          <a:p>
            <a:pPr algn="just">
              <a:spcAft>
                <a:spcPts val="600"/>
              </a:spcAft>
            </a:pPr>
            <a:r>
              <a:rPr lang="es-ES" sz="2000" b="1" dirty="0" smtClean="0">
                <a:solidFill>
                  <a:srgbClr val="000000"/>
                </a:solidFill>
                <a:latin typeface="Batang" panose="02030600000101010101" pitchFamily="18" charset="-127"/>
                <a:ea typeface="Batang" panose="02030600000101010101" pitchFamily="18" charset="-127"/>
              </a:rPr>
              <a:t>   En </a:t>
            </a:r>
            <a:r>
              <a:rPr lang="es-ES" sz="2000" b="1" dirty="0">
                <a:solidFill>
                  <a:srgbClr val="000000"/>
                </a:solidFill>
                <a:latin typeface="Batang" panose="02030600000101010101" pitchFamily="18" charset="-127"/>
                <a:ea typeface="Batang" panose="02030600000101010101" pitchFamily="18" charset="-127"/>
              </a:rPr>
              <a:t>base a estas </a:t>
            </a:r>
            <a:r>
              <a:rPr lang="es-ES" sz="2000" b="1" dirty="0" smtClean="0">
                <a:solidFill>
                  <a:srgbClr val="000000"/>
                </a:solidFill>
                <a:latin typeface="Batang" panose="02030600000101010101" pitchFamily="18" charset="-127"/>
                <a:ea typeface="Batang" panose="02030600000101010101" pitchFamily="18" charset="-127"/>
              </a:rPr>
              <a:t>conclusiones: </a:t>
            </a:r>
          </a:p>
          <a:p>
            <a:pPr algn="just">
              <a:spcAft>
                <a:spcPts val="600"/>
              </a:spcAft>
            </a:pPr>
            <a:r>
              <a:rPr lang="es-ES" sz="2000" b="1" dirty="0" smtClean="0">
                <a:solidFill>
                  <a:srgbClr val="000000"/>
                </a:solidFill>
                <a:latin typeface="Batang" panose="02030600000101010101" pitchFamily="18" charset="-127"/>
                <a:ea typeface="Batang" panose="02030600000101010101" pitchFamily="18" charset="-127"/>
              </a:rPr>
              <a:t>   búsqueda de estrategias para </a:t>
            </a:r>
          </a:p>
          <a:p>
            <a:pPr algn="just">
              <a:spcAft>
                <a:spcPts val="600"/>
              </a:spcAft>
            </a:pPr>
            <a:r>
              <a:rPr lang="es-ES" sz="2000" b="1" dirty="0" smtClean="0">
                <a:solidFill>
                  <a:srgbClr val="000000"/>
                </a:solidFill>
                <a:latin typeface="Batang" panose="02030600000101010101" pitchFamily="18" charset="-127"/>
                <a:ea typeface="Batang" panose="02030600000101010101" pitchFamily="18" charset="-127"/>
              </a:rPr>
              <a:t>   conseguir </a:t>
            </a:r>
            <a:r>
              <a:rPr lang="es-ES" sz="2000" b="1" dirty="0">
                <a:solidFill>
                  <a:srgbClr val="000000"/>
                </a:solidFill>
                <a:latin typeface="Batang" panose="02030600000101010101" pitchFamily="18" charset="-127"/>
                <a:ea typeface="Batang" panose="02030600000101010101" pitchFamily="18" charset="-127"/>
              </a:rPr>
              <a:t>un </a:t>
            </a:r>
            <a:r>
              <a:rPr lang="es-ES" sz="2000" b="1" dirty="0">
                <a:solidFill>
                  <a:srgbClr val="FF0000"/>
                </a:solidFill>
                <a:latin typeface="Batang" panose="02030600000101010101" pitchFamily="18" charset="-127"/>
                <a:ea typeface="Batang" panose="02030600000101010101" pitchFamily="18" charset="-127"/>
              </a:rPr>
              <a:t>pH más bajo (ácido). </a:t>
            </a:r>
            <a:endParaRPr lang="es-ES" sz="2000" b="1" dirty="0" smtClean="0">
              <a:solidFill>
                <a:srgbClr val="FF0000"/>
              </a:solidFill>
              <a:latin typeface="Batang" panose="02030600000101010101" pitchFamily="18" charset="-127"/>
              <a:ea typeface="Batang" panose="02030600000101010101" pitchFamily="18" charset="-127"/>
            </a:endParaRPr>
          </a:p>
          <a:p>
            <a:pPr algn="just">
              <a:spcAft>
                <a:spcPts val="600"/>
              </a:spcAft>
            </a:pPr>
            <a:endParaRPr lang="es-ES" dirty="0">
              <a:solidFill>
                <a:srgbClr val="000000"/>
              </a:solidFill>
              <a:latin typeface="Batang" panose="02030600000101010101" pitchFamily="18" charset="-127"/>
              <a:ea typeface="Batang" panose="02030600000101010101" pitchFamily="18" charset="-127"/>
            </a:endParaRPr>
          </a:p>
          <a:p>
            <a:pPr marL="285750" indent="-285750" algn="just">
              <a:spcAft>
                <a:spcPts val="600"/>
              </a:spcAft>
              <a:buFont typeface="Arial" panose="020B0604020202020204" pitchFamily="34" charset="0"/>
              <a:buChar char="•"/>
            </a:pPr>
            <a:endParaRPr lang="es-ES" dirty="0" smtClean="0">
              <a:solidFill>
                <a:srgbClr val="000000"/>
              </a:solidFill>
              <a:latin typeface="Batang" panose="02030600000101010101" pitchFamily="18" charset="-127"/>
              <a:ea typeface="Batang" panose="02030600000101010101" pitchFamily="18" charset="-127"/>
            </a:endParaRPr>
          </a:p>
        </p:txBody>
      </p:sp>
      <p:pic>
        <p:nvPicPr>
          <p:cNvPr id="6" name="Picture 2" descr="Resultado de imagen de FEAD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45" b="23737"/>
          <a:stretch/>
        </p:blipFill>
        <p:spPr bwMode="auto">
          <a:xfrm>
            <a:off x="7092280" y="136518"/>
            <a:ext cx="2051720" cy="529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gobierno de aragon desarrollo rural y so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75199" y="429682"/>
            <a:ext cx="8352928" cy="864096"/>
          </a:xfrm>
          <a:prstGeom prst="rect">
            <a:avLst/>
          </a:prstGeom>
          <a:noFill/>
        </p:spPr>
        <p:txBody>
          <a:bodyPr wrap="square" rtlCol="0">
            <a:noAutofit/>
          </a:bodyPr>
          <a:lstStyle/>
          <a:p>
            <a:pPr algn="ctr"/>
            <a:r>
              <a:rPr lang="es-ES" sz="4800" dirty="0" smtClean="0">
                <a:solidFill>
                  <a:srgbClr val="000000"/>
                </a:solidFill>
                <a:latin typeface="Bernard MT Condensed" panose="02050806060905020404" pitchFamily="18" charset="0"/>
              </a:rPr>
              <a:t>RESULTADOS</a:t>
            </a:r>
            <a:endParaRPr lang="es-ES" sz="4400" dirty="0">
              <a:solidFill>
                <a:srgbClr val="000000"/>
              </a:solidFill>
              <a:latin typeface="Bernard MT Condensed" panose="02050806060905020404" pitchFamily="18" charset="0"/>
            </a:endParaRPr>
          </a:p>
        </p:txBody>
      </p:sp>
      <p:pic>
        <p:nvPicPr>
          <p:cNvPr id="12" name="11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13"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18" name="17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9" name="18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20"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G_81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056" y="3474443"/>
            <a:ext cx="3564816" cy="269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904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pPr algn="ctr"/>
            <a:r>
              <a:rPr lang="es-ES" sz="4800" dirty="0">
                <a:solidFill>
                  <a:srgbClr val="000000"/>
                </a:solidFill>
                <a:latin typeface="Bernard MT Condensed" panose="02050806060905020404" pitchFamily="18" charset="0"/>
              </a:rPr>
              <a:t>RESULTADOS</a:t>
            </a:r>
            <a:endParaRPr lang="es-ES" sz="4400" dirty="0">
              <a:solidFill>
                <a:srgbClr val="000000"/>
              </a:solidFill>
              <a:latin typeface="Bernard MT Condensed" panose="02050806060905020404" pitchFamily="18" charset="0"/>
            </a:endParaRPr>
          </a:p>
        </p:txBody>
      </p:sp>
      <p:pic>
        <p:nvPicPr>
          <p:cNvPr id="6" name="Picture 4" descr="Resultado de imagen de gobierno de aragon desarrollo rural y sos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2" y="136517"/>
            <a:ext cx="2160240" cy="6281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7092280" y="116632"/>
            <a:ext cx="2054530" cy="53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11560" y="1412776"/>
            <a:ext cx="7560840" cy="4632037"/>
          </a:xfrm>
          <a:prstGeom prst="rect">
            <a:avLst/>
          </a:prstGeom>
        </p:spPr>
        <p:txBody>
          <a:bodyPr wrap="square">
            <a:spAutoFit/>
          </a:bodyPr>
          <a:lstStyle/>
          <a:p>
            <a:pPr>
              <a:spcBef>
                <a:spcPts val="600"/>
              </a:spcBef>
              <a:spcAft>
                <a:spcPts val="1800"/>
              </a:spcAft>
            </a:pPr>
            <a:r>
              <a:rPr lang="es-ES" sz="2000" dirty="0" smtClean="0">
                <a:latin typeface="Batang" panose="02030600000101010101" pitchFamily="18" charset="-127"/>
                <a:ea typeface="Batang" panose="02030600000101010101" pitchFamily="18" charset="-127"/>
              </a:rPr>
              <a:t>Se diseñó un nuevo producto llamado ACIDSOW dirigido a disminuir el pH en el momento de la inseminación y en los tres momentos clave del ciclo de producción de la cerda para reducir el problema de las infecciones y mejorar el porcentaje de éxito de la inseminación artificial. </a:t>
            </a:r>
            <a:endParaRPr lang="es-ES" sz="2000" dirty="0">
              <a:latin typeface="Batang" panose="02030600000101010101" pitchFamily="18" charset="-127"/>
              <a:ea typeface="Batang" panose="02030600000101010101" pitchFamily="18" charset="-127"/>
            </a:endParaRPr>
          </a:p>
          <a:p>
            <a:pPr>
              <a:spcBef>
                <a:spcPts val="600"/>
              </a:spcBef>
              <a:spcAft>
                <a:spcPts val="1800"/>
              </a:spcAft>
            </a:pPr>
            <a:r>
              <a:rPr lang="es-ES" sz="2000" dirty="0" smtClean="0">
                <a:latin typeface="Batang" panose="02030600000101010101" pitchFamily="18" charset="-127"/>
                <a:ea typeface="Batang" panose="02030600000101010101" pitchFamily="18" charset="-127"/>
              </a:rPr>
              <a:t>Con este nuevo producto se esperaba conseguir:</a:t>
            </a:r>
          </a:p>
          <a:p>
            <a:pPr marL="742950" lvl="1" indent="-285750">
              <a:spcAft>
                <a:spcPts val="1200"/>
              </a:spcAft>
              <a:buFont typeface="Courier New" panose="02070309020205020404" pitchFamily="49" charset="0"/>
              <a:buChar char="o"/>
            </a:pPr>
            <a:r>
              <a:rPr lang="es-ES" sz="2000" dirty="0" smtClean="0">
                <a:latin typeface="Batang" panose="02030600000101010101" pitchFamily="18" charset="-127"/>
                <a:ea typeface="Batang" panose="02030600000101010101" pitchFamily="18" charset="-127"/>
              </a:rPr>
              <a:t>Mayor </a:t>
            </a:r>
            <a:r>
              <a:rPr lang="es-ES" sz="2000" b="1" dirty="0" smtClean="0">
                <a:latin typeface="Batang" panose="02030600000101010101" pitchFamily="18" charset="-127"/>
                <a:ea typeface="Batang" panose="02030600000101010101" pitchFamily="18" charset="-127"/>
              </a:rPr>
              <a:t>peso al destete</a:t>
            </a:r>
          </a:p>
          <a:p>
            <a:pPr marL="742950" lvl="1" indent="-285750">
              <a:spcAft>
                <a:spcPts val="1200"/>
              </a:spcAft>
              <a:buFont typeface="Courier New" panose="02070309020205020404" pitchFamily="49" charset="0"/>
              <a:buChar char="o"/>
            </a:pPr>
            <a:r>
              <a:rPr lang="es-ES" sz="2000" dirty="0" smtClean="0">
                <a:latin typeface="Batang" panose="02030600000101010101" pitchFamily="18" charset="-127"/>
                <a:ea typeface="Batang" panose="02030600000101010101" pitchFamily="18" charset="-127"/>
              </a:rPr>
              <a:t>Menor </a:t>
            </a:r>
            <a:r>
              <a:rPr lang="es-ES" sz="2000" dirty="0">
                <a:latin typeface="Batang" panose="02030600000101010101" pitchFamily="18" charset="-127"/>
                <a:ea typeface="Batang" panose="02030600000101010101" pitchFamily="18" charset="-127"/>
              </a:rPr>
              <a:t>diarrea en maternidad</a:t>
            </a:r>
          </a:p>
          <a:p>
            <a:pPr marL="742950" lvl="1" indent="-285750">
              <a:spcAft>
                <a:spcPts val="1200"/>
              </a:spcAft>
              <a:buFont typeface="Courier New" panose="02070309020205020404" pitchFamily="49" charset="0"/>
              <a:buChar char="o"/>
            </a:pPr>
            <a:r>
              <a:rPr lang="es-ES" sz="2000" dirty="0" smtClean="0">
                <a:latin typeface="Batang" panose="02030600000101010101" pitchFamily="18" charset="-127"/>
                <a:ea typeface="Batang" panose="02030600000101010101" pitchFamily="18" charset="-127"/>
              </a:rPr>
              <a:t>Menor </a:t>
            </a:r>
            <a:r>
              <a:rPr lang="es-ES" sz="2000" dirty="0">
                <a:latin typeface="Batang" panose="02030600000101010101" pitchFamily="18" charset="-127"/>
                <a:ea typeface="Batang" panose="02030600000101010101" pitchFamily="18" charset="-127"/>
              </a:rPr>
              <a:t>% repeticiones y metritis</a:t>
            </a:r>
          </a:p>
          <a:p>
            <a:pPr marL="742950" lvl="1" indent="-285750">
              <a:spcAft>
                <a:spcPts val="1200"/>
              </a:spcAft>
              <a:buFont typeface="Courier New" panose="02070309020205020404" pitchFamily="49" charset="0"/>
              <a:buChar char="o"/>
            </a:pPr>
            <a:r>
              <a:rPr lang="es-ES" sz="2000" dirty="0">
                <a:latin typeface="Batang" panose="02030600000101010101" pitchFamily="18" charset="-127"/>
                <a:ea typeface="Batang" panose="02030600000101010101" pitchFamily="18" charset="-127"/>
              </a:rPr>
              <a:t>Mayor </a:t>
            </a:r>
            <a:r>
              <a:rPr lang="es-ES" sz="2000" b="1" dirty="0">
                <a:latin typeface="Batang" panose="02030600000101010101" pitchFamily="18" charset="-127"/>
                <a:ea typeface="Batang" panose="02030600000101010101" pitchFamily="18" charset="-127"/>
              </a:rPr>
              <a:t>facilidad de salida en celo</a:t>
            </a:r>
          </a:p>
          <a:p>
            <a:pPr marL="742950" lvl="1" indent="-285750">
              <a:spcAft>
                <a:spcPts val="1200"/>
              </a:spcAft>
              <a:buFont typeface="Courier New" panose="02070309020205020404" pitchFamily="49" charset="0"/>
              <a:buChar char="o"/>
            </a:pPr>
            <a:r>
              <a:rPr lang="es-ES" sz="2000" dirty="0">
                <a:solidFill>
                  <a:srgbClr val="000000"/>
                </a:solidFill>
                <a:latin typeface="Batang" panose="02030600000101010101" pitchFamily="18" charset="-127"/>
                <a:ea typeface="Batang" panose="02030600000101010101" pitchFamily="18" charset="-127"/>
              </a:rPr>
              <a:t>Mejor</a:t>
            </a:r>
            <a:r>
              <a:rPr lang="es-ES" sz="2000" b="1" dirty="0">
                <a:solidFill>
                  <a:srgbClr val="000000"/>
                </a:solidFill>
                <a:latin typeface="Batang" panose="02030600000101010101" pitchFamily="18" charset="-127"/>
                <a:ea typeface="Batang" panose="02030600000101010101" pitchFamily="18" charset="-127"/>
              </a:rPr>
              <a:t> preparación para el siguiente parto</a:t>
            </a:r>
          </a:p>
        </p:txBody>
      </p:sp>
      <p:pic>
        <p:nvPicPr>
          <p:cNvPr id="7" name="6 Imagen" descr="Resultado de imagen de centro tecnologico agropecuario cinco vill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6381328"/>
            <a:ext cx="1093227" cy="476672"/>
          </a:xfrm>
          <a:prstGeom prst="rect">
            <a:avLst/>
          </a:prstGeom>
          <a:noFill/>
          <a:ln>
            <a:noFill/>
          </a:ln>
        </p:spPr>
      </p:pic>
      <p:pic>
        <p:nvPicPr>
          <p:cNvPr id="8" name="2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381328"/>
            <a:ext cx="1121744" cy="476672"/>
          </a:xfrm>
          <a:prstGeom prst="rect">
            <a:avLst/>
          </a:prstGeom>
          <a:noFill/>
          <a:ln>
            <a:noFill/>
          </a:ln>
          <a:extLst/>
        </p:spPr>
      </p:pic>
      <p:pic>
        <p:nvPicPr>
          <p:cNvPr id="9" name="8 Imagen" descr="Imagen relacionad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6381328"/>
            <a:ext cx="978025" cy="448887"/>
          </a:xfrm>
          <a:prstGeom prst="rect">
            <a:avLst/>
          </a:prstGeom>
          <a:noFill/>
          <a:ln>
            <a:noFill/>
          </a:ln>
        </p:spPr>
      </p:pic>
      <p:pic>
        <p:nvPicPr>
          <p:cNvPr id="10" name="9 Imagen" descr="Resultado de imagen de esmedagr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3888" y="6381328"/>
            <a:ext cx="989436" cy="473935"/>
          </a:xfrm>
          <a:prstGeom prst="rect">
            <a:avLst/>
          </a:prstGeom>
          <a:noFill/>
          <a:ln>
            <a:noFill/>
          </a:ln>
        </p:spPr>
      </p:pic>
      <p:pic>
        <p:nvPicPr>
          <p:cNvPr id="11" name="Picture 2" descr="Resultado de imagen de facultad veterinaria uniz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6381328"/>
            <a:ext cx="1428527" cy="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54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1874</TotalTime>
  <Words>2266</Words>
  <Application>Microsoft Office PowerPoint</Application>
  <PresentationFormat>Presentación en pantalla (4:3)</PresentationFormat>
  <Paragraphs>335</Paragraphs>
  <Slides>30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30</vt:i4>
      </vt:variant>
    </vt:vector>
  </HeadingPairs>
  <TitlesOfParts>
    <vt:vector size="41" baseType="lpstr">
      <vt:lpstr>Arial</vt:lpstr>
      <vt:lpstr>Batang</vt:lpstr>
      <vt:lpstr>Bernard MT Condensed</vt:lpstr>
      <vt:lpstr>Bookman Old Style</vt:lpstr>
      <vt:lpstr>Courier New</vt:lpstr>
      <vt:lpstr>Gill Sans MT</vt:lpstr>
      <vt:lpstr>Symbol</vt:lpstr>
      <vt:lpstr>Times New Roman</vt:lpstr>
      <vt:lpstr>Wingdings</vt:lpstr>
      <vt:lpstr>Wingdings 3</vt:lpstr>
      <vt:lpstr>Origen</vt:lpstr>
      <vt:lpstr>GRUPO DE COOPERACIÓN 2017:  REPRO PORCINO CINCO VILLAS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RESULTADOS</vt:lpstr>
      <vt:lpstr>RESULTADOS</vt:lpstr>
      <vt:lpstr>RESULTADOS</vt:lpstr>
      <vt:lpstr>RESULTADOS</vt:lpstr>
      <vt:lpstr>RESULTADOS</vt:lpstr>
      <vt:lpstr>RESULTADOS</vt:lpstr>
      <vt:lpstr>RESULTADOS</vt:lpstr>
      <vt:lpstr>RESULTADOS</vt:lpstr>
      <vt:lpstr>RESULTADOS</vt:lpstr>
      <vt:lpstr>RESULTADOS</vt:lpstr>
      <vt:lpstr>Presentación de PowerPoint</vt:lpstr>
      <vt:lpstr>RESULTADOS</vt:lpstr>
      <vt:lpstr>RESULTADOS</vt:lpstr>
      <vt:lpstr>RESULTADOS</vt:lpstr>
      <vt:lpstr>Presentación de PowerPoint</vt:lpstr>
      <vt:lpstr>CONCLUSIONES</vt:lpstr>
      <vt:lpstr>CONCLUSIONES</vt:lpstr>
      <vt:lpstr>¡ 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Vigilancia sindrómica del estado sanitario del lechón mediante monitorización del consumo de agua.</dc:title>
  <dc:creator>Cons1</dc:creator>
  <cp:lastModifiedBy>Administrador</cp:lastModifiedBy>
  <cp:revision>148</cp:revision>
  <dcterms:created xsi:type="dcterms:W3CDTF">2018-11-06T07:31:27Z</dcterms:created>
  <dcterms:modified xsi:type="dcterms:W3CDTF">2020-02-10T07:50:03Z</dcterms:modified>
</cp:coreProperties>
</file>